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303" r:id="rId4"/>
    <p:sldId id="305" r:id="rId5"/>
    <p:sldId id="302" r:id="rId6"/>
    <p:sldId id="304" r:id="rId7"/>
    <p:sldId id="301" r:id="rId8"/>
    <p:sldId id="287" r:id="rId9"/>
    <p:sldId id="289" r:id="rId10"/>
    <p:sldId id="288" r:id="rId11"/>
    <p:sldId id="291" r:id="rId12"/>
    <p:sldId id="295" r:id="rId13"/>
    <p:sldId id="294" r:id="rId14"/>
    <p:sldId id="260" r:id="rId15"/>
    <p:sldId id="307" r:id="rId16"/>
    <p:sldId id="306" r:id="rId17"/>
    <p:sldId id="264" r:id="rId18"/>
    <p:sldId id="308" r:id="rId19"/>
    <p:sldId id="314" r:id="rId20"/>
    <p:sldId id="265" r:id="rId21"/>
    <p:sldId id="311" r:id="rId22"/>
    <p:sldId id="266" r:id="rId23"/>
    <p:sldId id="312" r:id="rId24"/>
    <p:sldId id="313" r:id="rId25"/>
    <p:sldId id="263" r:id="rId26"/>
    <p:sldId id="274" r:id="rId27"/>
    <p:sldId id="278" r:id="rId28"/>
    <p:sldId id="277" r:id="rId29"/>
    <p:sldId id="279" r:id="rId30"/>
    <p:sldId id="280" r:id="rId31"/>
    <p:sldId id="283" r:id="rId32"/>
    <p:sldId id="285" r:id="rId33"/>
    <p:sldId id="286" r:id="rId34"/>
    <p:sldId id="316" r:id="rId35"/>
    <p:sldId id="273" r:id="rId36"/>
    <p:sldId id="281" r:id="rId37"/>
    <p:sldId id="292" r:id="rId38"/>
    <p:sldId id="315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00000"/>
    <a:srgbClr val="EC931C"/>
    <a:srgbClr val="FFC000"/>
    <a:srgbClr val="005293"/>
    <a:srgbClr val="80058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64259" autoAdjust="0"/>
  </p:normalViewPr>
  <p:slideViewPr>
    <p:cSldViewPr snapToGrid="0">
      <p:cViewPr>
        <p:scale>
          <a:sx n="66" d="100"/>
          <a:sy n="66" d="100"/>
        </p:scale>
        <p:origin x="1512" y="38"/>
      </p:cViewPr>
      <p:guideLst/>
    </p:cSldViewPr>
  </p:slideViewPr>
  <p:outlineViewPr>
    <p:cViewPr>
      <p:scale>
        <a:sx n="33" d="100"/>
        <a:sy n="33" d="100"/>
      </p:scale>
      <p:origin x="0" y="-998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296F-B014-46FB-8EE7-923D013B7296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4FBEC-21E7-4D0F-A288-941C71CC73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06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Good afternoon everyone.</a:t>
            </a:r>
          </a:p>
          <a:p>
            <a:endParaRPr lang="de-CH"/>
          </a:p>
          <a:p>
            <a:r>
              <a:rPr lang="de-CH"/>
              <a:t>I’m Alexey Gavryushin, a master’s student in Computer Science at ETH Zurich. And I would now like to present you the ICLR 2019 paper «</a:t>
            </a:r>
            <a:r>
              <a:rPr lang="en-US"/>
              <a:t>Beyond Pixel Norm-Balls: Parametric Adversaries Using an Analytically Differentiable Renderer</a:t>
            </a:r>
            <a:r>
              <a:rPr lang="de-CH"/>
              <a:t>» by Hsueh-Ti Derek Liu et al.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We’ll try to understand what this paper did step-by-step. Fernando and I agreed that to do so, we should devote some time to introducing the concept of adversarial examples first, so you can better understand the contribution of this paper.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00:35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9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Now, let’s </a:t>
            </a:r>
            <a:r>
              <a:rPr lang="de-CH" b="1"/>
              <a:t>look </a:t>
            </a:r>
            <a:r>
              <a:rPr lang="de-CH"/>
              <a:t>at the role of the </a:t>
            </a:r>
            <a:r>
              <a:rPr lang="de-CH" b="1"/>
              <a:t>projection operator </a:t>
            </a:r>
            <a:r>
              <a:rPr lang="de-CH"/>
              <a:t>here.</a:t>
            </a:r>
          </a:p>
          <a:p>
            <a:r>
              <a:rPr lang="de-CH"/>
              <a:t>Intuitively, it </a:t>
            </a:r>
            <a:r>
              <a:rPr lang="de-CH" b="1"/>
              <a:t>ensures </a:t>
            </a:r>
            <a:r>
              <a:rPr lang="de-CH"/>
              <a:t>that we </a:t>
            </a:r>
            <a:r>
              <a:rPr lang="de-CH" b="1"/>
              <a:t>always stay within some epsilon distance </a:t>
            </a:r>
            <a:r>
              <a:rPr lang="de-CH"/>
              <a:t>of the </a:t>
            </a:r>
            <a:r>
              <a:rPr lang="de-CH" b="1"/>
              <a:t>original example</a:t>
            </a:r>
            <a:r>
              <a:rPr lang="de-CH"/>
              <a:t>, and our </a:t>
            </a:r>
            <a:r>
              <a:rPr lang="de-CH" b="1"/>
              <a:t>adversarial example </a:t>
            </a:r>
            <a:r>
              <a:rPr lang="de-CH"/>
              <a:t>still </a:t>
            </a:r>
            <a:r>
              <a:rPr lang="de-CH" b="1"/>
              <a:t>maintains some similarity to the original</a:t>
            </a:r>
            <a:r>
              <a:rPr lang="de-CH"/>
              <a:t>.</a:t>
            </a:r>
          </a:p>
          <a:p>
            <a:endParaRPr lang="de-DE"/>
          </a:p>
          <a:p>
            <a:r>
              <a:rPr lang="de-DE"/>
              <a:t>Even if the </a:t>
            </a:r>
            <a:r>
              <a:rPr lang="de-DE" b="1"/>
              <a:t>hyperparameter lambda circled in yellow </a:t>
            </a:r>
            <a:r>
              <a:rPr lang="de-DE"/>
              <a:t>here allows us to </a:t>
            </a:r>
            <a:r>
              <a:rPr lang="de-DE" b="1"/>
              <a:t>control the magnitude of the change we make </a:t>
            </a:r>
            <a:r>
              <a:rPr lang="de-DE"/>
              <a:t>during a single update, this </a:t>
            </a:r>
            <a:r>
              <a:rPr lang="de-DE" b="1"/>
              <a:t>would not prevent </a:t>
            </a:r>
            <a:r>
              <a:rPr lang="de-DE"/>
              <a:t>a </a:t>
            </a:r>
            <a:r>
              <a:rPr lang="de-DE" b="1"/>
              <a:t>gradual drift </a:t>
            </a:r>
            <a:r>
              <a:rPr lang="de-DE"/>
              <a:t>towards the boundary of the ground-truth class and eventually to a visually dissimilar sample that might be heavily distorted. It is unlikely that such heavily distorted samples would be encountered in the training data.</a:t>
            </a:r>
          </a:p>
          <a:p>
            <a:endParaRPr lang="de-DE"/>
          </a:p>
          <a:p>
            <a:r>
              <a:rPr lang="de-DE"/>
              <a:t>By projecting to some epsilon-neighborhood of the original example x^(0), we can avoid this problem.</a:t>
            </a:r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r>
              <a:rPr lang="de-CH"/>
              <a:t>(NB, if someone asks: if we defend our classifier against such samples, it will most likely hurt the performance of the classifier, since we are training it to classify junk to some label</a:t>
            </a:r>
            <a:r>
              <a:rPr lang="de-DE"/>
              <a:t>)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(Note: I decided to remove the husky image because it’s much more likely to get a heavily distorted sample than a realistic sample from another class; the original text was:</a:t>
            </a:r>
          </a:p>
          <a:p>
            <a:r>
              <a:rPr lang="de-CH"/>
              <a:t>After all, if we were </a:t>
            </a:r>
            <a:r>
              <a:rPr lang="de-CH" b="1"/>
              <a:t>not constraining </a:t>
            </a:r>
            <a:r>
              <a:rPr lang="de-CH"/>
              <a:t>the </a:t>
            </a:r>
            <a:r>
              <a:rPr lang="de-CH" b="1"/>
              <a:t>resulting adversarial example </a:t>
            </a:r>
            <a:r>
              <a:rPr lang="de-CH"/>
              <a:t>in any way, the </a:t>
            </a:r>
            <a:r>
              <a:rPr lang="de-CH" b="1"/>
              <a:t>simplest thing </a:t>
            </a:r>
            <a:r>
              <a:rPr lang="de-CH"/>
              <a:t>would be to </a:t>
            </a:r>
            <a:r>
              <a:rPr lang="de-CH" b="1"/>
              <a:t>take an image from another class </a:t>
            </a:r>
            <a:r>
              <a:rPr lang="de-CH"/>
              <a:t>and have the network simply </a:t>
            </a:r>
            <a:r>
              <a:rPr lang="de-CH" b="1"/>
              <a:t>predict that label</a:t>
            </a:r>
            <a:r>
              <a:rPr lang="de-CH"/>
              <a:t>.)</a:t>
            </a:r>
          </a:p>
          <a:p>
            <a:endParaRPr lang="de-CH"/>
          </a:p>
          <a:p>
            <a:r>
              <a:rPr lang="de-CH"/>
              <a:t>06:00</a:t>
            </a:r>
          </a:p>
          <a:p>
            <a:endParaRPr lang="de-CH"/>
          </a:p>
          <a:p>
            <a:r>
              <a:rPr lang="de-CH"/>
              <a:t>---</a:t>
            </a:r>
          </a:p>
          <a:p>
            <a:endParaRPr lang="de-CH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Prof:</a:t>
            </a:r>
          </a:p>
          <a:p>
            <a:endParaRPr lang="de-CH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-&gt; not moving one sample, but moving toward boundary of class</a:t>
            </a:r>
          </a:p>
          <a:p>
            <a:r>
              <a:rPr lang="de-CH" sz="1200" u="sng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de-DE" sz="1200" u="sng">
                <a:latin typeface="Segoe UI" panose="020B0502040204020203" pitchFamily="34" charset="0"/>
                <a:cs typeface="Segoe UI" panose="020B0502040204020203" pitchFamily="34" charset="0"/>
              </a:rPr>
              <a:t>&gt; e.g. here: Panda and husky close; Panda and plane: will have to move farther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63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 natural question, then, is how to define this neighborhood in precise, mathematical terms.</a:t>
            </a:r>
          </a:p>
          <a:p>
            <a:endParaRPr lang="de-CH"/>
          </a:p>
          <a:p>
            <a:r>
              <a:rPr lang="de-CH"/>
              <a:t>06:06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177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This brings us to the concept of </a:t>
            </a:r>
            <a:r>
              <a:rPr lang="de-CH" b="1"/>
              <a:t>normballs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An 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ℓ</a:t>
            </a:r>
            <a:r>
              <a:rPr lang="de-CH" sz="1200" b="1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r>
              <a:rPr lang="de-CH" b="1"/>
              <a:t>*norm* </a:t>
            </a:r>
            <a:r>
              <a:rPr lang="de-CH"/>
              <a:t>of a </a:t>
            </a:r>
            <a:r>
              <a:rPr lang="de-CH" b="1"/>
              <a:t>vector u </a:t>
            </a:r>
            <a:r>
              <a:rPr lang="de-CH"/>
              <a:t>is defined as the </a:t>
            </a:r>
            <a:r>
              <a:rPr lang="de-CH" b="1"/>
              <a:t>p-th root </a:t>
            </a:r>
            <a:r>
              <a:rPr lang="de-CH"/>
              <a:t>of the </a:t>
            </a:r>
            <a:r>
              <a:rPr lang="de-CH" b="1"/>
              <a:t>sum of all elements of that vector</a:t>
            </a:r>
            <a:r>
              <a:rPr lang="de-CH"/>
              <a:t>, where we </a:t>
            </a:r>
            <a:r>
              <a:rPr lang="de-CH" b="1"/>
              <a:t>take </a:t>
            </a:r>
            <a:r>
              <a:rPr lang="de-CH"/>
              <a:t>the </a:t>
            </a:r>
            <a:r>
              <a:rPr lang="de-CH" b="1"/>
              <a:t>absolute value of each element </a:t>
            </a:r>
            <a:r>
              <a:rPr lang="de-CH"/>
              <a:t>and </a:t>
            </a:r>
            <a:r>
              <a:rPr lang="de-CH" b="1"/>
              <a:t>raise it to the p-th power</a:t>
            </a:r>
            <a:r>
              <a:rPr lang="de-CH"/>
              <a:t>.</a:t>
            </a:r>
          </a:p>
          <a:p>
            <a:r>
              <a:rPr lang="de-CH" b="1"/>
              <a:t>Norms </a:t>
            </a:r>
            <a:r>
              <a:rPr lang="de-CH"/>
              <a:t>can </a:t>
            </a:r>
            <a:r>
              <a:rPr lang="de-CH" b="1"/>
              <a:t>naturally be used </a:t>
            </a:r>
            <a:r>
              <a:rPr lang="de-CH"/>
              <a:t>to </a:t>
            </a:r>
            <a:r>
              <a:rPr lang="de-CH" b="1"/>
              <a:t>measure </a:t>
            </a:r>
            <a:r>
              <a:rPr lang="de-CH"/>
              <a:t>the </a:t>
            </a:r>
            <a:r>
              <a:rPr lang="de-CH" b="1"/>
              <a:t>distance between vectors </a:t>
            </a:r>
            <a:r>
              <a:rPr lang="de-CH"/>
              <a:t>by </a:t>
            </a:r>
            <a:r>
              <a:rPr lang="de-CH" b="1"/>
              <a:t>subtracting one vector from another </a:t>
            </a:r>
            <a:r>
              <a:rPr lang="de-CH"/>
              <a:t>and </a:t>
            </a:r>
            <a:r>
              <a:rPr lang="de-CH" b="1"/>
              <a:t>taking the norm of the difference</a:t>
            </a:r>
            <a:r>
              <a:rPr lang="de-CH"/>
              <a:t>.</a:t>
            </a:r>
          </a:p>
          <a:p>
            <a:endParaRPr lang="de-CH" b="1"/>
          </a:p>
          <a:p>
            <a:endParaRPr lang="de-CH" b="1"/>
          </a:p>
          <a:p>
            <a:r>
              <a:rPr lang="de-CH" b="1"/>
              <a:t>One special case </a:t>
            </a:r>
            <a:r>
              <a:rPr lang="de-CH" b="0"/>
              <a:t>should be noted</a:t>
            </a:r>
            <a:r>
              <a:rPr lang="de-CH" b="1"/>
              <a:t>: </a:t>
            </a:r>
            <a:r>
              <a:rPr lang="de-CH" b="0"/>
              <a:t>if </a:t>
            </a:r>
            <a:r>
              <a:rPr lang="de-CH" b="1"/>
              <a:t>p is infinity, </a:t>
            </a:r>
            <a:r>
              <a:rPr lang="de-CH" b="0"/>
              <a:t>this formula returns the </a:t>
            </a:r>
            <a:r>
              <a:rPr lang="de-CH" b="1"/>
              <a:t>absolute value </a:t>
            </a:r>
            <a:r>
              <a:rPr lang="de-CH" b="0"/>
              <a:t>of the </a:t>
            </a:r>
            <a:r>
              <a:rPr lang="de-CH" b="1"/>
              <a:t>largest element </a:t>
            </a:r>
            <a:r>
              <a:rPr lang="de-CH" b="0"/>
              <a:t>in the </a:t>
            </a:r>
            <a:r>
              <a:rPr lang="de-CH" b="1"/>
              <a:t>vector u.</a:t>
            </a:r>
          </a:p>
          <a:p>
            <a:endParaRPr lang="de-CH" b="1"/>
          </a:p>
          <a:p>
            <a:r>
              <a:rPr lang="de-CH" b="1"/>
              <a:t>06:38</a:t>
            </a:r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975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The </a:t>
            </a:r>
            <a:r>
              <a:rPr lang="el-GR" sz="1200" b="1" i="1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-sized ℓ</a:t>
            </a:r>
            <a:r>
              <a:rPr lang="de-CH" sz="1200" b="1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-normball around point </a:t>
            </a:r>
            <a:r>
              <a:rPr lang="de-CH" sz="1200" b="1" i="1"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de-CH" sz="12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200" i="0">
                <a:latin typeface="Segoe UI Semibold" panose="020B0702040204020203" pitchFamily="34" charset="0"/>
                <a:cs typeface="Segoe UI Semibold" panose="020B0702040204020203" pitchFamily="34" charset="0"/>
              </a:rPr>
              <a:t>is then the </a:t>
            </a:r>
            <a:r>
              <a:rPr lang="de-CH" sz="1200" b="1" i="0">
                <a:latin typeface="Segoe UI Semibold" panose="020B0702040204020203" pitchFamily="34" charset="0"/>
                <a:cs typeface="Segoe UI Semibold" panose="020B0702040204020203" pitchFamily="34" charset="0"/>
              </a:rPr>
              <a:t>set of all points x’ </a:t>
            </a:r>
            <a:r>
              <a:rPr lang="de-CH" sz="1200" i="0">
                <a:latin typeface="Segoe UI Semibold" panose="020B0702040204020203" pitchFamily="34" charset="0"/>
                <a:cs typeface="Segoe UI Semibold" panose="020B0702040204020203" pitchFamily="34" charset="0"/>
              </a:rPr>
              <a:t>with an 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ℓ</a:t>
            </a:r>
            <a:r>
              <a:rPr lang="de-CH" sz="1200" b="1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-distance to x that is less than or equal to </a:t>
            </a:r>
            <a:r>
              <a:rPr lang="el-GR" sz="12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endParaRPr lang="de-CH" i="0"/>
          </a:p>
          <a:p>
            <a:endParaRPr lang="de-CH"/>
          </a:p>
          <a:p>
            <a:endParaRPr lang="de-CH"/>
          </a:p>
          <a:p>
            <a:r>
              <a:rPr lang="de-CH"/>
              <a:t>Lastly, the </a:t>
            </a:r>
            <a:r>
              <a:rPr lang="de-CH" b="1"/>
              <a:t>Euclidean projection z’ </a:t>
            </a:r>
            <a:r>
              <a:rPr lang="de-CH"/>
              <a:t>of a </a:t>
            </a:r>
            <a:r>
              <a:rPr lang="de-CH" b="1"/>
              <a:t>point z </a:t>
            </a:r>
            <a:r>
              <a:rPr lang="de-CH"/>
              <a:t>onto the </a:t>
            </a:r>
            <a:r>
              <a:rPr lang="de-CH" b="1"/>
              <a:t>epsilon-sized 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ℓ</a:t>
            </a:r>
            <a:r>
              <a:rPr lang="de-CH" sz="1200" b="1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</a:t>
            </a:r>
            <a:r>
              <a:rPr lang="de-CH" b="1"/>
              <a:t>normball around point </a:t>
            </a:r>
            <a:r>
              <a:rPr lang="de-CH"/>
              <a:t>x is defined as the </a:t>
            </a:r>
            <a:r>
              <a:rPr lang="de-CH" b="1"/>
              <a:t>point </a:t>
            </a:r>
            <a:r>
              <a:rPr lang="de-CH" sz="1200">
                <a:latin typeface="Segoe UI Semibold" panose="020B0702040204020203" pitchFamily="34" charset="0"/>
                <a:cs typeface="Segoe UI Semibold" panose="020B0702040204020203" pitchFamily="34" charset="0"/>
              </a:rPr>
              <a:t>that is </a:t>
            </a:r>
            <a:r>
              <a:rPr lang="de-CH" b="1"/>
              <a:t>closest to z inside the 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ℓ</a:t>
            </a:r>
            <a:r>
              <a:rPr lang="de-CH" sz="1200" b="1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2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-normball around x</a:t>
            </a:r>
            <a:r>
              <a:rPr lang="de-CH"/>
              <a:t>, in </a:t>
            </a:r>
            <a:r>
              <a:rPr lang="de-CH" b="1"/>
              <a:t>terms </a:t>
            </a:r>
            <a:r>
              <a:rPr lang="de-CH"/>
              <a:t>of the </a:t>
            </a:r>
            <a:r>
              <a:rPr lang="de-CH" b="1"/>
              <a:t>Euclidean distance. </a:t>
            </a:r>
            <a:r>
              <a:rPr lang="de-CH" b="0"/>
              <a:t>The </a:t>
            </a:r>
            <a:r>
              <a:rPr lang="de-CH" b="1"/>
              <a:t>Euclidean distance </a:t>
            </a:r>
            <a:r>
              <a:rPr lang="de-CH" b="0"/>
              <a:t>is the </a:t>
            </a:r>
            <a:r>
              <a:rPr lang="de-CH" b="1"/>
              <a:t>L2 norm.</a:t>
            </a:r>
            <a:endParaRPr lang="de-CH"/>
          </a:p>
          <a:p>
            <a:endParaRPr lang="de-CH"/>
          </a:p>
          <a:p>
            <a:endParaRPr lang="de-CH"/>
          </a:p>
          <a:p>
            <a:r>
              <a:rPr lang="de-CH"/>
              <a:t>Here we see an </a:t>
            </a:r>
            <a:r>
              <a:rPr lang="de-CH" b="1"/>
              <a:t>illustration </a:t>
            </a:r>
            <a:r>
              <a:rPr lang="de-CH"/>
              <a:t>of the </a:t>
            </a:r>
            <a:r>
              <a:rPr lang="de-CH" b="1"/>
              <a:t>Euclidean projection </a:t>
            </a:r>
            <a:r>
              <a:rPr lang="de-CH" b="0"/>
              <a:t>of the </a:t>
            </a:r>
            <a:r>
              <a:rPr lang="de-CH" b="1"/>
              <a:t>point z </a:t>
            </a:r>
            <a:r>
              <a:rPr lang="de-CH" b="0"/>
              <a:t>onto</a:t>
            </a:r>
            <a:r>
              <a:rPr lang="de-CH"/>
              <a:t> an </a:t>
            </a:r>
            <a:r>
              <a:rPr lang="de-CH" b="1"/>
              <a:t>l2-normball </a:t>
            </a:r>
            <a:r>
              <a:rPr lang="de-CH" b="0"/>
              <a:t>of </a:t>
            </a:r>
            <a:r>
              <a:rPr lang="de-CH" b="1"/>
              <a:t>radius epsilon around </a:t>
            </a:r>
            <a:r>
              <a:rPr lang="de-CH" b="0"/>
              <a:t>the </a:t>
            </a:r>
            <a:r>
              <a:rPr lang="de-CH" b="1"/>
              <a:t>point x </a:t>
            </a:r>
            <a:r>
              <a:rPr lang="de-CH"/>
              <a:t>in </a:t>
            </a:r>
            <a:r>
              <a:rPr lang="de-CH" b="1"/>
              <a:t>2D</a:t>
            </a:r>
            <a:r>
              <a:rPr lang="de-CH"/>
              <a:t>. 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Now</a:t>
            </a:r>
            <a:r>
              <a:rPr lang="de-DE"/>
              <a:t>, we </a:t>
            </a:r>
            <a:r>
              <a:rPr lang="de-DE" b="1"/>
              <a:t>have </a:t>
            </a:r>
            <a:r>
              <a:rPr lang="de-DE"/>
              <a:t>a </a:t>
            </a:r>
            <a:r>
              <a:rPr lang="de-DE" b="1"/>
              <a:t>mathematical characterization </a:t>
            </a:r>
            <a:r>
              <a:rPr lang="de-DE"/>
              <a:t>of the </a:t>
            </a:r>
            <a:r>
              <a:rPr lang="de-DE" b="1"/>
              <a:t>projection of adversarial examples </a:t>
            </a:r>
            <a:r>
              <a:rPr lang="de-DE"/>
              <a:t>that we </a:t>
            </a:r>
            <a:r>
              <a:rPr lang="de-DE" b="1"/>
              <a:t>were intuitively reasoning about earlier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The </a:t>
            </a:r>
            <a:r>
              <a:rPr lang="de-DE" b="1"/>
              <a:t>vectors</a:t>
            </a:r>
            <a:r>
              <a:rPr lang="de-DE"/>
              <a:t>, in </a:t>
            </a:r>
            <a:r>
              <a:rPr lang="de-DE" b="1"/>
              <a:t>our case</a:t>
            </a:r>
            <a:r>
              <a:rPr lang="de-DE"/>
              <a:t>, are </a:t>
            </a:r>
            <a:r>
              <a:rPr lang="de-DE" b="1"/>
              <a:t>images</a:t>
            </a:r>
            <a:r>
              <a:rPr lang="de-DE"/>
              <a:t>. Each pixel is then an element of the vector. </a:t>
            </a:r>
            <a:r>
              <a:rPr lang="de-DE" b="1"/>
              <a:t>Constraining </a:t>
            </a:r>
            <a:r>
              <a:rPr lang="de-DE"/>
              <a:t>the </a:t>
            </a:r>
            <a:r>
              <a:rPr lang="de-DE" b="1"/>
              <a:t>adversarial example </a:t>
            </a:r>
            <a:r>
              <a:rPr lang="de-DE"/>
              <a:t>to </a:t>
            </a:r>
            <a:r>
              <a:rPr lang="de-DE" b="1"/>
              <a:t>lie within a certain normball </a:t>
            </a:r>
            <a:r>
              <a:rPr lang="de-DE"/>
              <a:t>of the </a:t>
            </a:r>
            <a:r>
              <a:rPr lang="de-DE" b="1"/>
              <a:t>original example </a:t>
            </a:r>
            <a:r>
              <a:rPr lang="de-DE"/>
              <a:t>ensures that the adversarial example does not get distorted too strongly.</a:t>
            </a:r>
          </a:p>
          <a:p>
            <a:endParaRPr lang="de-CH"/>
          </a:p>
          <a:p>
            <a:endParaRPr lang="de-DE"/>
          </a:p>
          <a:p>
            <a:r>
              <a:rPr lang="de-DE"/>
              <a:t>Importantly, in the </a:t>
            </a:r>
            <a:r>
              <a:rPr lang="de-DE" b="1"/>
              <a:t>case of images</a:t>
            </a:r>
            <a:r>
              <a:rPr lang="de-DE"/>
              <a:t>, this </a:t>
            </a:r>
            <a:r>
              <a:rPr lang="de-DE" b="1"/>
              <a:t>limitation </a:t>
            </a:r>
            <a:r>
              <a:rPr lang="de-DE"/>
              <a:t>of the </a:t>
            </a:r>
            <a:r>
              <a:rPr lang="de-DE" b="1"/>
              <a:t>pixel-wise changes to a normball </a:t>
            </a:r>
            <a:r>
              <a:rPr lang="de-DE"/>
              <a:t>typically means we </a:t>
            </a:r>
            <a:r>
              <a:rPr lang="de-DE" b="1"/>
              <a:t>cannot perform </a:t>
            </a:r>
            <a:r>
              <a:rPr lang="de-DE"/>
              <a:t>a </a:t>
            </a:r>
            <a:r>
              <a:rPr lang="de-DE" b="1"/>
              <a:t>*meaningful* altering of the image</a:t>
            </a:r>
            <a:r>
              <a:rPr lang="de-CH" b="1"/>
              <a:t>’s content </a:t>
            </a:r>
            <a:r>
              <a:rPr lang="de-CH"/>
              <a:t>and are </a:t>
            </a:r>
            <a:r>
              <a:rPr lang="de-CH" b="1"/>
              <a:t>limited </a:t>
            </a:r>
            <a:r>
              <a:rPr lang="de-CH"/>
              <a:t>to just </a:t>
            </a:r>
            <a:r>
              <a:rPr lang="de-CH" b="1"/>
              <a:t>adding meaningless noise (which is not random though, because we move to/from a certain direction)</a:t>
            </a:r>
            <a:r>
              <a:rPr lang="de-DE"/>
              <a:t>.</a:t>
            </a:r>
          </a:p>
          <a:p>
            <a:r>
              <a:rPr lang="de-DE"/>
              <a:t>The noise we add will thus simply lift the sample out of the manifold of realistic data instead of producing a similar image with some meaningful difference to the original example, such as a significant change in illumination.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08:36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if anyone asks:</a:t>
            </a:r>
            <a:endParaRPr lang="de-DE"/>
          </a:p>
          <a:p>
            <a:r>
              <a:rPr lang="de-DE"/>
              <a:t>e.g. text: adding „no“ would already change meaning dramatically.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407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</a:t>
            </a:r>
            <a:r>
              <a:rPr lang="de-CH" b="1"/>
              <a:t>move on </a:t>
            </a:r>
            <a:r>
              <a:rPr lang="de-CH"/>
              <a:t>to </a:t>
            </a:r>
            <a:r>
              <a:rPr lang="de-CH" b="1"/>
              <a:t>possibilities </a:t>
            </a:r>
            <a:r>
              <a:rPr lang="de-CH"/>
              <a:t>of </a:t>
            </a:r>
            <a:r>
              <a:rPr lang="de-CH" b="1"/>
              <a:t>defending neural networks against adversarial attacks</a:t>
            </a:r>
            <a:r>
              <a:rPr lang="de-CH"/>
              <a:t>.</a:t>
            </a:r>
          </a:p>
          <a:p>
            <a:endParaRPr lang="de-DE"/>
          </a:p>
          <a:p>
            <a:r>
              <a:rPr lang="de-DE"/>
              <a:t>Naturally, we </a:t>
            </a:r>
            <a:r>
              <a:rPr lang="de-DE" b="1"/>
              <a:t>might wonder </a:t>
            </a:r>
            <a:r>
              <a:rPr lang="de-DE"/>
              <a:t>whether it is </a:t>
            </a:r>
            <a:r>
              <a:rPr lang="de-DE" b="1"/>
              <a:t>possible </a:t>
            </a:r>
            <a:r>
              <a:rPr lang="de-DE"/>
              <a:t>to </a:t>
            </a:r>
            <a:r>
              <a:rPr lang="de-DE" b="1"/>
              <a:t>protect neural networks </a:t>
            </a:r>
            <a:r>
              <a:rPr lang="de-DE"/>
              <a:t>against the </a:t>
            </a:r>
            <a:r>
              <a:rPr lang="de-DE" b="1"/>
              <a:t>types of adversarial attacks we just discussed</a:t>
            </a:r>
            <a:r>
              <a:rPr lang="de-DE"/>
              <a:t>.</a:t>
            </a:r>
          </a:p>
          <a:p>
            <a:endParaRPr lang="de-CH"/>
          </a:p>
          <a:p>
            <a:r>
              <a:rPr lang="de-CH"/>
              <a:t>A </a:t>
            </a:r>
            <a:r>
              <a:rPr lang="de-CH" b="1"/>
              <a:t>very simple method </a:t>
            </a:r>
            <a:r>
              <a:rPr lang="de-CH"/>
              <a:t>involves the </a:t>
            </a:r>
            <a:r>
              <a:rPr lang="de-CH" b="1"/>
              <a:t>following procedure </a:t>
            </a:r>
            <a:r>
              <a:rPr lang="de-CH"/>
              <a:t>which is also </a:t>
            </a:r>
            <a:r>
              <a:rPr lang="de-CH" b="1"/>
              <a:t>encoded </a:t>
            </a:r>
            <a:r>
              <a:rPr lang="de-CH"/>
              <a:t>in the </a:t>
            </a:r>
            <a:r>
              <a:rPr lang="de-CH" b="1"/>
              <a:t>formula you see </a:t>
            </a:r>
            <a:r>
              <a:rPr lang="de-CH"/>
              <a:t>on the slide: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During </a:t>
            </a:r>
            <a:r>
              <a:rPr lang="de-CH" b="1"/>
              <a:t>each training iteration</a:t>
            </a:r>
            <a:r>
              <a:rPr lang="de-CH"/>
              <a:t>, we </a:t>
            </a:r>
            <a:r>
              <a:rPr lang="de-CH" b="1"/>
              <a:t>draw </a:t>
            </a:r>
            <a:r>
              <a:rPr lang="de-CH"/>
              <a:t>a </a:t>
            </a:r>
            <a:r>
              <a:rPr lang="de-CH" b="1"/>
              <a:t>sample x </a:t>
            </a:r>
            <a:r>
              <a:rPr lang="de-CH"/>
              <a:t>with an </a:t>
            </a:r>
            <a:r>
              <a:rPr lang="de-CH" b="1"/>
              <a:t>associated label y from the training set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Using </a:t>
            </a:r>
            <a:r>
              <a:rPr lang="de-CH" b="1"/>
              <a:t>adversarial attack methods </a:t>
            </a:r>
            <a:r>
              <a:rPr lang="de-CH"/>
              <a:t>such as </a:t>
            </a:r>
            <a:r>
              <a:rPr lang="de-CH" b="1"/>
              <a:t>projected gradient descent</a:t>
            </a:r>
            <a:r>
              <a:rPr lang="de-CH"/>
              <a:t>, we then </a:t>
            </a:r>
            <a:r>
              <a:rPr lang="de-CH" b="1"/>
              <a:t>attempt to find </a:t>
            </a:r>
            <a:r>
              <a:rPr lang="de-CH"/>
              <a:t>a </a:t>
            </a:r>
            <a:r>
              <a:rPr lang="de-CH" b="1"/>
              <a:t>sample x’</a:t>
            </a:r>
            <a:r>
              <a:rPr lang="de-CH"/>
              <a:t> in the </a:t>
            </a:r>
            <a:r>
              <a:rPr lang="de-CH" b="1"/>
              <a:t>neighborhood of x </a:t>
            </a:r>
            <a:r>
              <a:rPr lang="de-CH"/>
              <a:t>which </a:t>
            </a:r>
            <a:r>
              <a:rPr lang="de-CH" b="1"/>
              <a:t>maximizes our loss function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The </a:t>
            </a:r>
            <a:r>
              <a:rPr lang="de-CH" b="1"/>
              <a:t>neighborhood </a:t>
            </a:r>
            <a:r>
              <a:rPr lang="de-CH"/>
              <a:t>could for instance be </a:t>
            </a:r>
            <a:r>
              <a:rPr lang="de-CH" b="1"/>
              <a:t>some </a:t>
            </a:r>
            <a:r>
              <a:rPr lang="de-CH" sz="12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2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200" b="1">
                <a:latin typeface="Segoe UI" panose="020B0502040204020203" pitchFamily="34" charset="0"/>
                <a:cs typeface="Segoe UI" panose="020B0502040204020203" pitchFamily="34" charset="0"/>
              </a:rPr>
              <a:t>-normball</a:t>
            </a:r>
            <a:r>
              <a:rPr lang="de-CH" sz="1200" b="0">
                <a:latin typeface="Segoe UI" panose="020B0502040204020203" pitchFamily="34" charset="0"/>
                <a:cs typeface="Segoe UI" panose="020B0502040204020203" pitchFamily="34" charset="0"/>
              </a:rPr>
              <a:t>, as we just discussed</a:t>
            </a:r>
            <a:r>
              <a:rPr lang="de-CH"/>
              <a:t>.</a:t>
            </a:r>
          </a:p>
          <a:p>
            <a:r>
              <a:rPr lang="de-CH"/>
              <a:t>It should be noted that </a:t>
            </a:r>
            <a:r>
              <a:rPr lang="de-CH" b="1"/>
              <a:t>the x’ we find </a:t>
            </a:r>
            <a:r>
              <a:rPr lang="de-CH"/>
              <a:t>might </a:t>
            </a:r>
            <a:r>
              <a:rPr lang="de-CH" b="1"/>
              <a:t>not correspond </a:t>
            </a:r>
            <a:r>
              <a:rPr lang="de-CH"/>
              <a:t>to the </a:t>
            </a:r>
            <a:r>
              <a:rPr lang="de-CH" b="1"/>
              <a:t>actual point maximizing the loss in the neighborhood of x</a:t>
            </a:r>
            <a:r>
              <a:rPr lang="de-CH"/>
              <a:t>, as </a:t>
            </a:r>
            <a:r>
              <a:rPr lang="de-CH" b="1"/>
              <a:t>for instance PGD </a:t>
            </a:r>
            <a:r>
              <a:rPr lang="de-CH"/>
              <a:t>will be </a:t>
            </a:r>
            <a:r>
              <a:rPr lang="de-CH" b="1"/>
              <a:t>stopped </a:t>
            </a:r>
            <a:r>
              <a:rPr lang="de-CH"/>
              <a:t>after a </a:t>
            </a:r>
            <a:r>
              <a:rPr lang="de-CH" b="1"/>
              <a:t>certain number of iterations</a:t>
            </a:r>
            <a:r>
              <a:rPr lang="de-CH"/>
              <a:t>, so we </a:t>
            </a:r>
            <a:r>
              <a:rPr lang="de-CH" b="1"/>
              <a:t>might not reach </a:t>
            </a:r>
            <a:r>
              <a:rPr lang="de-CH"/>
              <a:t>the </a:t>
            </a:r>
            <a:r>
              <a:rPr lang="de-CH" b="1"/>
              <a:t>maximum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Again, take note that we </a:t>
            </a:r>
            <a:r>
              <a:rPr lang="de-CH" b="1"/>
              <a:t>perform an adversarial attack </a:t>
            </a:r>
            <a:r>
              <a:rPr lang="de-CH"/>
              <a:t>on </a:t>
            </a:r>
            <a:r>
              <a:rPr lang="de-CH" b="1"/>
              <a:t>our own network </a:t>
            </a:r>
            <a:r>
              <a:rPr lang="de-CH"/>
              <a:t>while </a:t>
            </a:r>
            <a:r>
              <a:rPr lang="de-CH" b="1"/>
              <a:t>making the network more robust </a:t>
            </a:r>
            <a:r>
              <a:rPr lang="de-CH"/>
              <a:t>here. This means that typically, if you </a:t>
            </a:r>
            <a:r>
              <a:rPr lang="de-CH" b="1"/>
              <a:t>come up </a:t>
            </a:r>
            <a:r>
              <a:rPr lang="de-CH"/>
              <a:t>with a </a:t>
            </a:r>
            <a:r>
              <a:rPr lang="de-CH" b="1"/>
              <a:t>method </a:t>
            </a:r>
            <a:r>
              <a:rPr lang="de-CH"/>
              <a:t>of </a:t>
            </a:r>
            <a:r>
              <a:rPr lang="de-CH" b="1"/>
              <a:t>adversarially attacking a network</a:t>
            </a:r>
            <a:r>
              <a:rPr lang="de-CH"/>
              <a:t>, you can just </a:t>
            </a:r>
            <a:r>
              <a:rPr lang="de-CH" b="1"/>
              <a:t>use it in this defense mechanism </a:t>
            </a:r>
            <a:r>
              <a:rPr lang="de-CH"/>
              <a:t>to </a:t>
            </a:r>
            <a:r>
              <a:rPr lang="de-CH" b="1"/>
              <a:t>defend your network against it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 b="1"/>
              <a:t>After </a:t>
            </a:r>
            <a:r>
              <a:rPr lang="de-CH"/>
              <a:t>we </a:t>
            </a:r>
            <a:r>
              <a:rPr lang="de-CH" b="1"/>
              <a:t>find x’</a:t>
            </a:r>
            <a:r>
              <a:rPr lang="de-CH"/>
              <a:t>, we </a:t>
            </a:r>
            <a:r>
              <a:rPr lang="de-CH" b="1"/>
              <a:t>change the parameters </a:t>
            </a:r>
            <a:r>
              <a:rPr lang="de-CH"/>
              <a:t>of the </a:t>
            </a:r>
            <a:r>
              <a:rPr lang="de-CH" b="1"/>
              <a:t>network being trained </a:t>
            </a:r>
            <a:r>
              <a:rPr lang="de-CH"/>
              <a:t>to </a:t>
            </a:r>
            <a:r>
              <a:rPr lang="de-CH" b="1"/>
              <a:t>minimize the loss </a:t>
            </a:r>
            <a:r>
              <a:rPr lang="de-CH"/>
              <a:t>between </a:t>
            </a:r>
            <a:r>
              <a:rPr lang="de-CH" b="1"/>
              <a:t>x’ </a:t>
            </a:r>
            <a:r>
              <a:rPr lang="de-CH"/>
              <a:t>and the </a:t>
            </a:r>
            <a:r>
              <a:rPr lang="de-CH" b="1"/>
              <a:t>correct label y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After </a:t>
            </a:r>
            <a:r>
              <a:rPr lang="de-CH" b="1"/>
              <a:t>repeating this procedure </a:t>
            </a:r>
            <a:r>
              <a:rPr lang="de-CH"/>
              <a:t>for </a:t>
            </a:r>
            <a:r>
              <a:rPr lang="de-CH" b="1"/>
              <a:t>many iterations</a:t>
            </a:r>
            <a:r>
              <a:rPr lang="de-CH"/>
              <a:t>, we can </a:t>
            </a:r>
            <a:r>
              <a:rPr lang="de-CH" b="1"/>
              <a:t>hope </a:t>
            </a:r>
            <a:r>
              <a:rPr lang="de-CH"/>
              <a:t>to </a:t>
            </a:r>
            <a:r>
              <a:rPr lang="de-CH" b="1"/>
              <a:t>increase the robustness </a:t>
            </a:r>
            <a:r>
              <a:rPr lang="de-CH"/>
              <a:t>of our </a:t>
            </a:r>
            <a:r>
              <a:rPr lang="de-CH" b="1"/>
              <a:t>neural network </a:t>
            </a:r>
            <a:r>
              <a:rPr lang="de-CH" b="0"/>
              <a:t>against</a:t>
            </a:r>
            <a:r>
              <a:rPr lang="de-CH" b="1"/>
              <a:t> adversarial attacks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10:30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9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Now, recall from our discussion about normballs earlier that we noted the limited possibility of meaningful semantic changes when using adversarial attacks limited to pixel normballs.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10:40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42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This </a:t>
            </a:r>
            <a:r>
              <a:rPr lang="de-CH" b="1"/>
              <a:t>can already be seen </a:t>
            </a:r>
            <a:r>
              <a:rPr lang="de-CH"/>
              <a:t>in the </a:t>
            </a:r>
            <a:r>
              <a:rPr lang="de-CH" b="1"/>
              <a:t>motivating example </a:t>
            </a:r>
            <a:r>
              <a:rPr lang="de-CH"/>
              <a:t>we had in the beginning, where we </a:t>
            </a:r>
            <a:r>
              <a:rPr lang="de-CH" b="1"/>
              <a:t>cannot see any difference </a:t>
            </a:r>
            <a:r>
              <a:rPr lang="de-CH"/>
              <a:t>between the </a:t>
            </a:r>
            <a:r>
              <a:rPr lang="de-CH" b="1"/>
              <a:t>original image </a:t>
            </a:r>
            <a:r>
              <a:rPr lang="de-CH"/>
              <a:t>and the </a:t>
            </a:r>
            <a:r>
              <a:rPr lang="de-CH" b="1"/>
              <a:t>adversarial example</a:t>
            </a:r>
            <a:r>
              <a:rPr lang="de-CH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1"/>
              <a:t>Even if </a:t>
            </a:r>
            <a:r>
              <a:rPr lang="de-CH"/>
              <a:t>we were to </a:t>
            </a:r>
            <a:r>
              <a:rPr lang="de-CH" b="1"/>
              <a:t>increase the magnitude </a:t>
            </a:r>
            <a:r>
              <a:rPr lang="de-CH"/>
              <a:t>of the </a:t>
            </a:r>
            <a:r>
              <a:rPr lang="de-CH" b="1"/>
              <a:t>noise added </a:t>
            </a:r>
            <a:r>
              <a:rPr lang="de-CH"/>
              <a:t>to the </a:t>
            </a:r>
            <a:r>
              <a:rPr lang="de-CH" b="1"/>
              <a:t>original image</a:t>
            </a:r>
            <a:r>
              <a:rPr lang="de-CH"/>
              <a:t>, the </a:t>
            </a:r>
            <a:r>
              <a:rPr lang="de-CH" b="1"/>
              <a:t>resulting example </a:t>
            </a:r>
            <a:r>
              <a:rPr lang="de-CH"/>
              <a:t>would simply be a </a:t>
            </a:r>
            <a:r>
              <a:rPr lang="de-CH" b="1"/>
              <a:t>noisier version </a:t>
            </a:r>
            <a:r>
              <a:rPr lang="de-CH"/>
              <a:t>of the </a:t>
            </a:r>
            <a:r>
              <a:rPr lang="de-CH" b="1"/>
              <a:t>original one</a:t>
            </a:r>
            <a:r>
              <a:rPr lang="de-CH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yet the </a:t>
            </a:r>
            <a:r>
              <a:rPr lang="de-CH" b="1"/>
              <a:t>semantics </a:t>
            </a:r>
            <a:r>
              <a:rPr lang="de-CH"/>
              <a:t>of the </a:t>
            </a:r>
            <a:r>
              <a:rPr lang="de-CH" b="1"/>
              <a:t>two images </a:t>
            </a:r>
            <a:r>
              <a:rPr lang="de-CH"/>
              <a:t>would </a:t>
            </a:r>
            <a:r>
              <a:rPr lang="de-CH" b="1"/>
              <a:t>remain the same</a:t>
            </a:r>
            <a:r>
              <a:rPr lang="de-CH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11:06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Noise is not Gaussian (not even random), but we move into direction of another class/away from original class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114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As an </a:t>
            </a:r>
            <a:r>
              <a:rPr lang="de-CH" b="1"/>
              <a:t>alternative </a:t>
            </a:r>
            <a:r>
              <a:rPr lang="de-CH"/>
              <a:t>to </a:t>
            </a:r>
            <a:r>
              <a:rPr lang="de-CH" b="1"/>
              <a:t>changing the original image’s pixels </a:t>
            </a:r>
            <a:r>
              <a:rPr lang="de-CH"/>
              <a:t>when </a:t>
            </a:r>
            <a:r>
              <a:rPr lang="de-CH" b="1"/>
              <a:t>generating adversarial examples </a:t>
            </a:r>
            <a:r>
              <a:rPr lang="de-CH"/>
              <a:t>in the case of images, the </a:t>
            </a:r>
            <a:r>
              <a:rPr lang="de-CH" b="1"/>
              <a:t>work we are about to discuss </a:t>
            </a:r>
            <a:r>
              <a:rPr lang="de-CH"/>
              <a:t>considers </a:t>
            </a:r>
            <a:r>
              <a:rPr lang="de-CH" b="1"/>
              <a:t>changing </a:t>
            </a:r>
            <a:r>
              <a:rPr lang="de-CH"/>
              <a:t>the </a:t>
            </a:r>
            <a:r>
              <a:rPr lang="de-CH" b="1"/>
              <a:t>scene-generating parameters </a:t>
            </a:r>
            <a:r>
              <a:rPr lang="de-CH"/>
              <a:t>to </a:t>
            </a:r>
            <a:r>
              <a:rPr lang="de-CH" b="1"/>
              <a:t>obtain adversarial examples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A </a:t>
            </a:r>
            <a:r>
              <a:rPr lang="de-CH" b="1"/>
              <a:t>very important advantage </a:t>
            </a:r>
            <a:r>
              <a:rPr lang="de-CH"/>
              <a:t>this gives us is that we can now </a:t>
            </a:r>
            <a:r>
              <a:rPr lang="de-CH" b="1"/>
              <a:t>introduce semantic </a:t>
            </a:r>
            <a:r>
              <a:rPr lang="de-CH"/>
              <a:t>and </a:t>
            </a:r>
            <a:r>
              <a:rPr lang="de-CH" b="1"/>
              <a:t>plausible changes </a:t>
            </a:r>
            <a:r>
              <a:rPr lang="de-CH"/>
              <a:t>to the </a:t>
            </a:r>
            <a:r>
              <a:rPr lang="de-CH" b="1"/>
              <a:t>image</a:t>
            </a:r>
            <a:r>
              <a:rPr lang="de-CH"/>
              <a:t>, thereby </a:t>
            </a:r>
            <a:r>
              <a:rPr lang="de-CH" b="1"/>
              <a:t>heavily altering </a:t>
            </a:r>
            <a:r>
              <a:rPr lang="de-CH"/>
              <a:t>the </a:t>
            </a:r>
            <a:r>
              <a:rPr lang="de-CH" b="1"/>
              <a:t>image’s pixels</a:t>
            </a:r>
            <a:r>
              <a:rPr lang="de-CH"/>
              <a:t>, and meanwhile we are </a:t>
            </a:r>
            <a:r>
              <a:rPr lang="de-CH" b="1"/>
              <a:t>still able </a:t>
            </a:r>
            <a:r>
              <a:rPr lang="de-CH"/>
              <a:t>to </a:t>
            </a:r>
            <a:r>
              <a:rPr lang="de-CH" b="1"/>
              <a:t>avoid </a:t>
            </a:r>
            <a:r>
              <a:rPr lang="de-CH"/>
              <a:t>the </a:t>
            </a:r>
            <a:r>
              <a:rPr lang="de-CH" b="1"/>
              <a:t>heavy distortion artifacts </a:t>
            </a:r>
            <a:r>
              <a:rPr lang="de-CH"/>
              <a:t>we </a:t>
            </a:r>
            <a:r>
              <a:rPr lang="de-CH" b="1"/>
              <a:t>saw earlier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We </a:t>
            </a:r>
            <a:r>
              <a:rPr lang="de-CH" b="1"/>
              <a:t>split </a:t>
            </a:r>
            <a:r>
              <a:rPr lang="de-CH"/>
              <a:t>the </a:t>
            </a:r>
            <a:r>
              <a:rPr lang="de-CH" b="1"/>
              <a:t>changeable parameters characterizing a scene </a:t>
            </a:r>
            <a:r>
              <a:rPr lang="de-CH"/>
              <a:t>into </a:t>
            </a:r>
            <a:r>
              <a:rPr lang="de-CH" b="1"/>
              <a:t>two groups</a:t>
            </a:r>
            <a:r>
              <a:rPr lang="de-CH"/>
              <a:t>: the </a:t>
            </a:r>
            <a:r>
              <a:rPr lang="de-CH" b="1"/>
              <a:t>lighting parameters U</a:t>
            </a:r>
            <a:r>
              <a:rPr lang="de-CH"/>
              <a:t>, and the </a:t>
            </a:r>
            <a:r>
              <a:rPr lang="de-CH" b="1"/>
              <a:t>geometric parameters V</a:t>
            </a:r>
            <a:r>
              <a:rPr lang="de-CH"/>
              <a:t>. The </a:t>
            </a:r>
            <a:r>
              <a:rPr lang="de-CH" b="1"/>
              <a:t>meanings of these parameters </a:t>
            </a:r>
            <a:r>
              <a:rPr lang="de-CH"/>
              <a:t>are </a:t>
            </a:r>
            <a:r>
              <a:rPr lang="de-CH" b="1"/>
              <a:t>illustrated here</a:t>
            </a:r>
            <a:r>
              <a:rPr lang="de-CH"/>
              <a:t>, and the </a:t>
            </a:r>
            <a:r>
              <a:rPr lang="de-CH" b="1"/>
              <a:t>fact </a:t>
            </a:r>
            <a:r>
              <a:rPr lang="de-CH"/>
              <a:t>that those are </a:t>
            </a:r>
            <a:r>
              <a:rPr lang="de-CH" b="1"/>
              <a:t>two independent groups </a:t>
            </a:r>
            <a:r>
              <a:rPr lang="de-CH"/>
              <a:t>of parameters should be </a:t>
            </a:r>
            <a:r>
              <a:rPr lang="de-CH" b="1"/>
              <a:t>intuitive</a:t>
            </a:r>
            <a:r>
              <a:rPr lang="de-CH"/>
              <a:t>. So, </a:t>
            </a:r>
            <a:r>
              <a:rPr lang="de-CH" b="1"/>
              <a:t>changing </a:t>
            </a:r>
            <a:r>
              <a:rPr lang="de-CH"/>
              <a:t>the </a:t>
            </a:r>
            <a:r>
              <a:rPr lang="de-CH" b="1"/>
              <a:t>lighting of the scene </a:t>
            </a:r>
            <a:r>
              <a:rPr lang="de-CH"/>
              <a:t>will </a:t>
            </a:r>
            <a:r>
              <a:rPr lang="de-CH" b="1"/>
              <a:t>leave its geometry unaltered</a:t>
            </a:r>
            <a:r>
              <a:rPr lang="de-CH"/>
              <a:t>, and </a:t>
            </a:r>
            <a:r>
              <a:rPr lang="de-CH" b="1"/>
              <a:t>vice versa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Finally, we </a:t>
            </a:r>
            <a:r>
              <a:rPr lang="de-CH" b="1"/>
              <a:t>define </a:t>
            </a:r>
            <a:r>
              <a:rPr lang="de-CH"/>
              <a:t>an </a:t>
            </a:r>
            <a:r>
              <a:rPr lang="de-CH" b="1"/>
              <a:t>image-generating function I </a:t>
            </a:r>
            <a:r>
              <a:rPr lang="de-CH"/>
              <a:t>of </a:t>
            </a:r>
            <a:r>
              <a:rPr lang="de-CH" b="1"/>
              <a:t>U </a:t>
            </a:r>
            <a:r>
              <a:rPr lang="de-CH"/>
              <a:t>and </a:t>
            </a:r>
            <a:r>
              <a:rPr lang="de-CH" b="1"/>
              <a:t>V</a:t>
            </a:r>
            <a:r>
              <a:rPr lang="de-CH"/>
              <a:t>, which </a:t>
            </a:r>
            <a:r>
              <a:rPr lang="de-CH" b="1"/>
              <a:t>gives us pixels </a:t>
            </a:r>
            <a:r>
              <a:rPr lang="de-CH"/>
              <a:t>after receiving the </a:t>
            </a:r>
            <a:r>
              <a:rPr lang="de-CH" b="1"/>
              <a:t>lighting </a:t>
            </a:r>
            <a:r>
              <a:rPr lang="de-CH"/>
              <a:t>and </a:t>
            </a:r>
            <a:r>
              <a:rPr lang="de-CH" b="1"/>
              <a:t>geometic parameters </a:t>
            </a:r>
            <a:r>
              <a:rPr lang="de-CH"/>
              <a:t>as </a:t>
            </a:r>
            <a:r>
              <a:rPr lang="de-CH" b="1"/>
              <a:t>input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12:02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111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/>
              <a:t>Given </a:t>
            </a:r>
            <a:r>
              <a:rPr lang="de-CH"/>
              <a:t>this </a:t>
            </a:r>
            <a:r>
              <a:rPr lang="de-CH" b="1"/>
              <a:t>image-generating function I</a:t>
            </a:r>
            <a:r>
              <a:rPr lang="de-CH"/>
              <a:t>,</a:t>
            </a:r>
          </a:p>
          <a:p>
            <a:endParaRPr lang="de-CH"/>
          </a:p>
          <a:p>
            <a:r>
              <a:rPr lang="de-CH"/>
              <a:t>(click) our </a:t>
            </a:r>
            <a:r>
              <a:rPr lang="de-CH" b="1"/>
              <a:t>aim </a:t>
            </a:r>
            <a:r>
              <a:rPr lang="de-CH"/>
              <a:t>is to </a:t>
            </a:r>
            <a:r>
              <a:rPr lang="de-CH" b="1"/>
              <a:t>be able to compute </a:t>
            </a:r>
            <a:r>
              <a:rPr lang="de-CH"/>
              <a:t>the </a:t>
            </a:r>
            <a:r>
              <a:rPr lang="de-CH" b="1"/>
              <a:t>derivatives of the loss </a:t>
            </a:r>
            <a:r>
              <a:rPr lang="de-CH"/>
              <a:t>with </a:t>
            </a:r>
            <a:r>
              <a:rPr lang="de-CH" b="1"/>
              <a:t>respect to U and V</a:t>
            </a:r>
            <a:r>
              <a:rPr lang="de-CH"/>
              <a:t>, to </a:t>
            </a:r>
            <a:r>
              <a:rPr lang="de-CH" b="1"/>
              <a:t>be able to use them </a:t>
            </a:r>
            <a:r>
              <a:rPr lang="de-CH"/>
              <a:t>for </a:t>
            </a:r>
            <a:r>
              <a:rPr lang="de-CH" b="1"/>
              <a:t>constructing adversarial examples </a:t>
            </a:r>
            <a:r>
              <a:rPr lang="de-CH"/>
              <a:t>in the </a:t>
            </a:r>
            <a:r>
              <a:rPr lang="de-CH" b="1"/>
              <a:t>manner we saw before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Very importantly, this means that our </a:t>
            </a:r>
            <a:r>
              <a:rPr lang="de-CH" b="1"/>
              <a:t>image-generating function </a:t>
            </a:r>
            <a:r>
              <a:rPr lang="de-CH"/>
              <a:t>must be </a:t>
            </a:r>
            <a:r>
              <a:rPr lang="de-CH" b="1"/>
              <a:t>differentiable w.r.t. U </a:t>
            </a:r>
            <a:r>
              <a:rPr lang="de-CH" b="0"/>
              <a:t>and </a:t>
            </a:r>
            <a:r>
              <a:rPr lang="de-CH" b="1"/>
              <a:t>V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12:25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082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/>
              <a:t>Remember </a:t>
            </a:r>
            <a:r>
              <a:rPr lang="de-CH"/>
              <a:t>that we </a:t>
            </a:r>
            <a:r>
              <a:rPr lang="de-CH" b="1"/>
              <a:t>want to define </a:t>
            </a:r>
            <a:r>
              <a:rPr lang="de-CH"/>
              <a:t>an </a:t>
            </a:r>
            <a:r>
              <a:rPr lang="de-CH" b="1"/>
              <a:t>image-generating function taking </a:t>
            </a:r>
            <a:r>
              <a:rPr lang="de-CH"/>
              <a:t>the </a:t>
            </a:r>
            <a:r>
              <a:rPr lang="de-CH" b="1"/>
              <a:t>lighting parameters U </a:t>
            </a:r>
            <a:r>
              <a:rPr lang="de-CH"/>
              <a:t>and the </a:t>
            </a:r>
            <a:r>
              <a:rPr lang="de-CH" b="1"/>
              <a:t>geometric parameters V </a:t>
            </a:r>
            <a:r>
              <a:rPr lang="de-CH"/>
              <a:t>and </a:t>
            </a:r>
            <a:r>
              <a:rPr lang="de-CH" b="1"/>
              <a:t>producing an image</a:t>
            </a:r>
            <a:r>
              <a:rPr lang="de-CH"/>
              <a:t>, so a </a:t>
            </a:r>
            <a:r>
              <a:rPr lang="de-CH" b="1"/>
              <a:t>tensor of pixels</a:t>
            </a:r>
          </a:p>
          <a:p>
            <a:endParaRPr lang="de-CH"/>
          </a:p>
          <a:p>
            <a:r>
              <a:rPr lang="de-CH"/>
              <a:t>To </a:t>
            </a:r>
            <a:r>
              <a:rPr lang="de-CH" b="1"/>
              <a:t>define this function</a:t>
            </a:r>
            <a:r>
              <a:rPr lang="de-CH"/>
              <a:t>, we can </a:t>
            </a:r>
            <a:r>
              <a:rPr lang="de-CH" b="1"/>
              <a:t>start </a:t>
            </a:r>
            <a:r>
              <a:rPr lang="de-CH"/>
              <a:t>by </a:t>
            </a:r>
            <a:r>
              <a:rPr lang="de-CH" b="1"/>
              <a:t>considering Kajiya’s famous rendering equation</a:t>
            </a:r>
            <a:r>
              <a:rPr lang="de-CH"/>
              <a:t>, as </a:t>
            </a:r>
            <a:r>
              <a:rPr lang="de-CH" b="1"/>
              <a:t>shown here</a:t>
            </a:r>
            <a:r>
              <a:rPr lang="de-CH"/>
              <a:t>. It </a:t>
            </a:r>
            <a:r>
              <a:rPr lang="de-CH" b="1"/>
              <a:t>describes </a:t>
            </a:r>
            <a:r>
              <a:rPr lang="de-CH"/>
              <a:t>the </a:t>
            </a:r>
            <a:r>
              <a:rPr lang="de-CH" b="1"/>
              <a:t>propagation of light </a:t>
            </a:r>
            <a:r>
              <a:rPr lang="de-CH"/>
              <a:t>through a </a:t>
            </a:r>
            <a:r>
              <a:rPr lang="de-CH" b="1"/>
              <a:t>given point in space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This </a:t>
            </a:r>
            <a:r>
              <a:rPr lang="de-CH" b="1"/>
              <a:t>might look intriguing </a:t>
            </a:r>
            <a:r>
              <a:rPr lang="de-CH"/>
              <a:t>at first, so </a:t>
            </a:r>
            <a:r>
              <a:rPr lang="de-CH" b="1"/>
              <a:t>I annotated </a:t>
            </a:r>
            <a:r>
              <a:rPr lang="de-CH"/>
              <a:t>the </a:t>
            </a:r>
            <a:r>
              <a:rPr lang="de-CH" b="1"/>
              <a:t>individual terms </a:t>
            </a:r>
            <a:r>
              <a:rPr lang="de-CH"/>
              <a:t>of the </a:t>
            </a:r>
            <a:r>
              <a:rPr lang="de-CH" b="1"/>
              <a:t>equation</a:t>
            </a:r>
            <a:r>
              <a:rPr lang="de-CH"/>
              <a:t>. 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Also, </a:t>
            </a:r>
            <a:r>
              <a:rPr lang="de-CH" b="1"/>
              <a:t>here’s a diagram </a:t>
            </a:r>
            <a:r>
              <a:rPr lang="de-CH"/>
              <a:t>illustrating the </a:t>
            </a:r>
            <a:r>
              <a:rPr lang="de-CH" b="1"/>
              <a:t>main idea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On the </a:t>
            </a:r>
            <a:r>
              <a:rPr lang="de-CH" b="1"/>
              <a:t>left-hand side </a:t>
            </a:r>
            <a:r>
              <a:rPr lang="de-CH"/>
              <a:t>of the </a:t>
            </a:r>
            <a:r>
              <a:rPr lang="de-CH" b="1"/>
              <a:t>equation</a:t>
            </a:r>
            <a:r>
              <a:rPr lang="de-CH"/>
              <a:t>, we have the </a:t>
            </a:r>
            <a:r>
              <a:rPr lang="de-CH" b="1"/>
              <a:t>output radiance </a:t>
            </a:r>
            <a:r>
              <a:rPr lang="de-CH"/>
              <a:t>of a </a:t>
            </a:r>
            <a:r>
              <a:rPr lang="de-CH" b="1"/>
              <a:t>point in space </a:t>
            </a:r>
            <a:r>
              <a:rPr lang="de-CH"/>
              <a:t>into </a:t>
            </a:r>
            <a:r>
              <a:rPr lang="de-CH" b="1"/>
              <a:t>some angle</a:t>
            </a:r>
            <a:r>
              <a:rPr lang="de-CH"/>
              <a:t>, which is </a:t>
            </a:r>
            <a:r>
              <a:rPr lang="de-CH" b="1"/>
              <a:t>what we want to calculate</a:t>
            </a:r>
            <a:r>
              <a:rPr lang="de-CH"/>
              <a:t>. This </a:t>
            </a:r>
            <a:r>
              <a:rPr lang="de-CH" b="1"/>
              <a:t>corresponds </a:t>
            </a:r>
            <a:r>
              <a:rPr lang="de-CH"/>
              <a:t>to the </a:t>
            </a:r>
            <a:r>
              <a:rPr lang="de-CH" b="1"/>
              <a:t>ray emerging </a:t>
            </a:r>
            <a:r>
              <a:rPr lang="de-CH"/>
              <a:t>with </a:t>
            </a:r>
            <a:r>
              <a:rPr lang="de-CH" b="1"/>
              <a:t>angle omega_o </a:t>
            </a:r>
            <a:r>
              <a:rPr lang="de-CH"/>
              <a:t>in the diagram.</a:t>
            </a:r>
          </a:p>
          <a:p>
            <a:endParaRPr lang="de-CH"/>
          </a:p>
          <a:p>
            <a:r>
              <a:rPr lang="de-CH"/>
              <a:t>On the </a:t>
            </a:r>
            <a:r>
              <a:rPr lang="de-CH" b="1"/>
              <a:t>right hand side</a:t>
            </a:r>
            <a:r>
              <a:rPr lang="de-CH"/>
              <a:t>, we first have a </a:t>
            </a:r>
            <a:r>
              <a:rPr lang="de-CH" b="1"/>
              <a:t>term describing </a:t>
            </a:r>
            <a:r>
              <a:rPr lang="de-CH"/>
              <a:t>the </a:t>
            </a:r>
            <a:r>
              <a:rPr lang="de-CH" b="1"/>
              <a:t>emitted radiance </a:t>
            </a:r>
            <a:r>
              <a:rPr lang="de-CH"/>
              <a:t>of the </a:t>
            </a:r>
            <a:r>
              <a:rPr lang="de-CH" b="1"/>
              <a:t>point itself</a:t>
            </a:r>
            <a:r>
              <a:rPr lang="de-CH"/>
              <a:t>. This term is </a:t>
            </a:r>
            <a:r>
              <a:rPr lang="de-CH" b="1"/>
              <a:t>only nonzero </a:t>
            </a:r>
            <a:r>
              <a:rPr lang="de-CH"/>
              <a:t>if </a:t>
            </a:r>
            <a:r>
              <a:rPr lang="de-CH" b="1"/>
              <a:t>point p </a:t>
            </a:r>
            <a:r>
              <a:rPr lang="de-CH"/>
              <a:t>is a </a:t>
            </a:r>
            <a:r>
              <a:rPr lang="de-CH" b="1"/>
              <a:t>light source </a:t>
            </a:r>
            <a:r>
              <a:rPr lang="de-CH"/>
              <a:t>and </a:t>
            </a:r>
            <a:r>
              <a:rPr lang="de-CH" b="1"/>
              <a:t>emits light </a:t>
            </a:r>
            <a:r>
              <a:rPr lang="de-CH"/>
              <a:t>into the </a:t>
            </a:r>
            <a:r>
              <a:rPr lang="de-CH" b="1"/>
              <a:t>direction omega_o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Also, we have an </a:t>
            </a:r>
            <a:r>
              <a:rPr lang="de-CH" b="1"/>
              <a:t>integral </a:t>
            </a:r>
            <a:r>
              <a:rPr lang="de-CH"/>
              <a:t>over the </a:t>
            </a:r>
            <a:r>
              <a:rPr lang="de-CH" b="1"/>
              <a:t>hemisphere of all possible incoming angles</a:t>
            </a:r>
            <a:r>
              <a:rPr lang="de-CH"/>
              <a:t>. These </a:t>
            </a:r>
            <a:r>
              <a:rPr lang="de-CH" b="1"/>
              <a:t>angles </a:t>
            </a:r>
            <a:r>
              <a:rPr lang="de-CH"/>
              <a:t>are </a:t>
            </a:r>
            <a:r>
              <a:rPr lang="de-CH" b="1"/>
              <a:t>represented </a:t>
            </a:r>
            <a:r>
              <a:rPr lang="de-CH"/>
              <a:t>by the </a:t>
            </a:r>
            <a:r>
              <a:rPr lang="de-CH" b="1"/>
              <a:t>dashed lines in the diagram</a:t>
            </a:r>
            <a:r>
              <a:rPr lang="de-CH"/>
              <a:t>.</a:t>
            </a:r>
          </a:p>
          <a:p>
            <a:r>
              <a:rPr lang="de-CH"/>
              <a:t>At </a:t>
            </a:r>
            <a:r>
              <a:rPr lang="de-CH" b="1"/>
              <a:t>each such angle</a:t>
            </a:r>
            <a:r>
              <a:rPr lang="de-CH"/>
              <a:t>, we have a </a:t>
            </a:r>
            <a:r>
              <a:rPr lang="de-CH" b="1"/>
              <a:t>term describing </a:t>
            </a:r>
            <a:r>
              <a:rPr lang="de-CH"/>
              <a:t>the </a:t>
            </a:r>
            <a:r>
              <a:rPr lang="de-CH" b="1"/>
              <a:t>reflection of light </a:t>
            </a:r>
            <a:r>
              <a:rPr lang="de-CH"/>
              <a:t>from the </a:t>
            </a:r>
            <a:r>
              <a:rPr lang="de-CH" b="1"/>
              <a:t>material at point p</a:t>
            </a:r>
            <a:r>
              <a:rPr lang="de-CH"/>
              <a:t>, </a:t>
            </a:r>
            <a:r>
              <a:rPr lang="de-CH" b="1"/>
              <a:t>another term </a:t>
            </a:r>
            <a:r>
              <a:rPr lang="de-CH"/>
              <a:t>describing the </a:t>
            </a:r>
            <a:r>
              <a:rPr lang="de-CH" b="1"/>
              <a:t>incoming radiance </a:t>
            </a:r>
            <a:r>
              <a:rPr lang="de-CH"/>
              <a:t>at </a:t>
            </a:r>
            <a:r>
              <a:rPr lang="de-CH" b="1"/>
              <a:t>point p</a:t>
            </a:r>
            <a:r>
              <a:rPr lang="de-CH"/>
              <a:t>, and a </a:t>
            </a:r>
            <a:r>
              <a:rPr lang="de-CH" b="1"/>
              <a:t>final term </a:t>
            </a:r>
            <a:r>
              <a:rPr lang="de-CH"/>
              <a:t>depending on the </a:t>
            </a:r>
            <a:r>
              <a:rPr lang="de-CH" b="1"/>
              <a:t>current incoming angle </a:t>
            </a:r>
            <a:r>
              <a:rPr lang="de-CH"/>
              <a:t>and the </a:t>
            </a:r>
            <a:r>
              <a:rPr lang="de-CH" b="1"/>
              <a:t>surface normal </a:t>
            </a:r>
            <a:r>
              <a:rPr lang="de-CH"/>
              <a:t>at </a:t>
            </a:r>
            <a:r>
              <a:rPr lang="de-CH" b="1"/>
              <a:t>point p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13:55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94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50"/>
              <a:t>What exactly are adversarial examples?</a:t>
            </a:r>
            <a:endParaRPr lang="de-DE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/>
              <a:t>In the diagram on the slide, you can see the image of a panda being processed by a classifying neural network. The network, in this case, correctly predicts the image‘s label.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50"/>
              <a:t>I</a:t>
            </a:r>
            <a:r>
              <a:rPr lang="de-DE" sz="1050"/>
              <a:t>n the bottom diagram, the </a:t>
            </a:r>
            <a:r>
              <a:rPr lang="de-DE" sz="1050" b="1"/>
              <a:t>pipeline is altered</a:t>
            </a:r>
            <a:r>
              <a:rPr lang="de-DE" sz="1050"/>
              <a:t> by adding an </a:t>
            </a:r>
            <a:r>
              <a:rPr lang="de-DE" sz="1050" b="1"/>
              <a:t>additional adversarial perturbation</a:t>
            </a:r>
            <a:r>
              <a:rPr lang="de-DE" sz="1050"/>
              <a:t> to the </a:t>
            </a:r>
            <a:r>
              <a:rPr lang="de-DE" sz="1050" b="1"/>
              <a:t>input image before forwarding </a:t>
            </a:r>
            <a:r>
              <a:rPr lang="de-DE" sz="1050"/>
              <a:t>it through the </a:t>
            </a:r>
            <a:r>
              <a:rPr lang="de-DE" sz="1050" b="1"/>
              <a:t>classifier</a:t>
            </a:r>
            <a:r>
              <a:rPr lang="de-DE" sz="1050"/>
              <a:t>. We will </a:t>
            </a:r>
            <a:r>
              <a:rPr lang="de-DE" sz="1050" b="1"/>
              <a:t>take a look </a:t>
            </a:r>
            <a:r>
              <a:rPr lang="de-DE" sz="1050"/>
              <a:t>at </a:t>
            </a:r>
            <a:r>
              <a:rPr lang="de-DE" sz="1050" b="1"/>
              <a:t>how </a:t>
            </a:r>
            <a:r>
              <a:rPr lang="de-DE" sz="1050"/>
              <a:t>such </a:t>
            </a:r>
            <a:r>
              <a:rPr lang="de-DE" sz="1050" b="1"/>
              <a:t>adversarial perturbations can be computed </a:t>
            </a:r>
            <a:r>
              <a:rPr lang="de-DE" sz="1050"/>
              <a:t>shortly. For now, simply note that we </a:t>
            </a:r>
            <a:r>
              <a:rPr lang="de-DE" sz="1050" b="1"/>
              <a:t>multiply this adversarial perturbation </a:t>
            </a:r>
            <a:r>
              <a:rPr lang="de-DE" sz="1050"/>
              <a:t>by a </a:t>
            </a:r>
            <a:r>
              <a:rPr lang="de-DE" sz="1050" b="1"/>
              <a:t>small scalar before adding it </a:t>
            </a:r>
            <a:r>
              <a:rPr lang="de-DE" sz="1050"/>
              <a:t>to the </a:t>
            </a:r>
            <a:r>
              <a:rPr lang="de-DE" sz="1050" b="1"/>
              <a:t>original image</a:t>
            </a:r>
            <a:r>
              <a:rPr lang="de-DE" sz="1050"/>
              <a:t>, such that the </a:t>
            </a:r>
            <a:r>
              <a:rPr lang="de-DE" sz="1050" b="1"/>
              <a:t>altered image </a:t>
            </a:r>
            <a:r>
              <a:rPr lang="de-DE" sz="1050"/>
              <a:t>does </a:t>
            </a:r>
            <a:r>
              <a:rPr lang="de-DE" sz="1050" b="1"/>
              <a:t>not differ </a:t>
            </a:r>
            <a:r>
              <a:rPr lang="de-DE" sz="1050"/>
              <a:t>from the </a:t>
            </a:r>
            <a:r>
              <a:rPr lang="de-DE" sz="1050" b="1"/>
              <a:t>original one </a:t>
            </a:r>
            <a:r>
              <a:rPr lang="de-DE" sz="1050"/>
              <a:t>to the </a:t>
            </a:r>
            <a:r>
              <a:rPr lang="de-DE" sz="1050" b="1"/>
              <a:t>human eye</a:t>
            </a:r>
            <a:r>
              <a:rPr lang="de-DE" sz="105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/>
              <a:t>Yet, the </a:t>
            </a:r>
            <a:r>
              <a:rPr lang="de-DE" sz="1050" b="1"/>
              <a:t>*network* </a:t>
            </a:r>
            <a:r>
              <a:rPr lang="de-DE" sz="1050"/>
              <a:t>seems to be </a:t>
            </a:r>
            <a:r>
              <a:rPr lang="de-DE" sz="1050" b="1"/>
              <a:t>very sure </a:t>
            </a:r>
            <a:r>
              <a:rPr lang="de-DE" sz="1050"/>
              <a:t>that the </a:t>
            </a:r>
            <a:r>
              <a:rPr lang="de-DE" sz="1050" b="1"/>
              <a:t>altered image </a:t>
            </a:r>
            <a:r>
              <a:rPr lang="de-DE" sz="1050"/>
              <a:t>shows a </a:t>
            </a:r>
            <a:r>
              <a:rPr lang="de-DE" sz="1050" b="1"/>
              <a:t>gibbon</a:t>
            </a:r>
            <a:r>
              <a:rPr lang="de-DE" sz="1050"/>
              <a:t>, based on the </a:t>
            </a:r>
            <a:r>
              <a:rPr lang="de-DE" sz="1050" b="1"/>
              <a:t>high confidence score</a:t>
            </a:r>
            <a:r>
              <a:rPr lang="de-DE" sz="105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/>
              <a:t>It should be noted that adversarial examples are </a:t>
            </a:r>
            <a:r>
              <a:rPr lang="de-DE" sz="1050" b="1"/>
              <a:t>not limited to images </a:t>
            </a:r>
            <a:r>
              <a:rPr lang="de-DE" sz="1050"/>
              <a:t>and also </a:t>
            </a:r>
            <a:r>
              <a:rPr lang="de-DE" sz="1050" b="1"/>
              <a:t>exist for other modalities</a:t>
            </a:r>
            <a:r>
              <a:rPr lang="de-DE" sz="1050"/>
              <a:t> such as </a:t>
            </a:r>
            <a:r>
              <a:rPr lang="de-DE" sz="1050" b="1"/>
              <a:t>audio</a:t>
            </a:r>
            <a:r>
              <a:rPr lang="de-DE" sz="1050"/>
              <a:t>. Adversarial examples were </a:t>
            </a:r>
            <a:r>
              <a:rPr lang="de-DE" sz="1050" b="1"/>
              <a:t>first observed </a:t>
            </a:r>
            <a:r>
              <a:rPr lang="de-DE" sz="1050"/>
              <a:t>by </a:t>
            </a:r>
            <a:r>
              <a:rPr lang="de-DE" sz="1050" b="1"/>
              <a:t>Christian Szegedy et al</a:t>
            </a:r>
            <a:r>
              <a:rPr lang="de-DE" sz="1050"/>
              <a:t>. in </a:t>
            </a:r>
            <a:r>
              <a:rPr lang="de-DE" sz="1050" b="1"/>
              <a:t>2014</a:t>
            </a:r>
            <a:r>
              <a:rPr lang="de-DE" sz="1050"/>
              <a:t>. Since then, there has been a </a:t>
            </a:r>
            <a:r>
              <a:rPr lang="de-DE" sz="1050" b="1"/>
              <a:t>large body of research </a:t>
            </a:r>
            <a:r>
              <a:rPr lang="de-DE" sz="1050"/>
              <a:t>about adversarial examples and how to protect neural networks against them.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861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/>
              <a:t>Our goal </a:t>
            </a:r>
            <a:r>
              <a:rPr lang="de-CH"/>
              <a:t>will be to </a:t>
            </a:r>
            <a:r>
              <a:rPr lang="de-CH" b="1"/>
              <a:t>simplify </a:t>
            </a:r>
            <a:r>
              <a:rPr lang="de-CH"/>
              <a:t>the </a:t>
            </a:r>
            <a:r>
              <a:rPr lang="de-CH" b="1"/>
              <a:t>right-hand side </a:t>
            </a:r>
            <a:r>
              <a:rPr lang="de-CH"/>
              <a:t>and </a:t>
            </a:r>
            <a:r>
              <a:rPr lang="de-CH" b="1"/>
              <a:t>obtain an expression </a:t>
            </a:r>
            <a:r>
              <a:rPr lang="de-CH"/>
              <a:t>that is </a:t>
            </a:r>
            <a:r>
              <a:rPr lang="de-CH" b="1"/>
              <a:t>differentiable w.r.t. U and V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 b="1"/>
              <a:t>All this </a:t>
            </a:r>
            <a:r>
              <a:rPr lang="de-CH"/>
              <a:t>is of course </a:t>
            </a:r>
            <a:r>
              <a:rPr lang="de-CH" b="1"/>
              <a:t>done </a:t>
            </a:r>
            <a:r>
              <a:rPr lang="de-CH"/>
              <a:t>so that we can </a:t>
            </a:r>
            <a:r>
              <a:rPr lang="de-CH" b="1"/>
              <a:t>find adversarial examples </a:t>
            </a:r>
            <a:r>
              <a:rPr lang="de-CH"/>
              <a:t>by </a:t>
            </a:r>
            <a:r>
              <a:rPr lang="de-CH" b="1"/>
              <a:t>changing the lighting </a:t>
            </a:r>
            <a:r>
              <a:rPr lang="de-CH"/>
              <a:t>and </a:t>
            </a:r>
            <a:r>
              <a:rPr lang="de-CH" b="1"/>
              <a:t>geometry parameters used </a:t>
            </a:r>
            <a:r>
              <a:rPr lang="de-CH"/>
              <a:t>to </a:t>
            </a:r>
            <a:r>
              <a:rPr lang="de-CH" b="1"/>
              <a:t>generate the image</a:t>
            </a:r>
            <a:r>
              <a:rPr lang="de-CH"/>
              <a:t>, just in the </a:t>
            </a:r>
            <a:r>
              <a:rPr lang="de-CH" b="1"/>
              <a:t>same way </a:t>
            </a:r>
            <a:r>
              <a:rPr lang="de-CH"/>
              <a:t>we </a:t>
            </a:r>
            <a:r>
              <a:rPr lang="de-CH" b="1"/>
              <a:t>originally changed pixels </a:t>
            </a:r>
            <a:r>
              <a:rPr lang="de-CH"/>
              <a:t>of the </a:t>
            </a:r>
            <a:r>
              <a:rPr lang="de-CH" b="1"/>
              <a:t>image </a:t>
            </a:r>
            <a:r>
              <a:rPr lang="de-CH"/>
              <a:t>to </a:t>
            </a:r>
            <a:r>
              <a:rPr lang="de-CH" b="1"/>
              <a:t>find adversarial examples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14:22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304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</a:t>
            </a:r>
            <a:r>
              <a:rPr lang="de-CH" b="1"/>
              <a:t>start simplifying the rendering equation</a:t>
            </a:r>
            <a:r>
              <a:rPr lang="de-CH"/>
              <a:t>. We have the </a:t>
            </a:r>
            <a:r>
              <a:rPr lang="de-CH" b="1"/>
              <a:t>original equation shown here </a:t>
            </a:r>
            <a:r>
              <a:rPr lang="de-CH"/>
              <a:t>again.</a:t>
            </a:r>
          </a:p>
          <a:p>
            <a:endParaRPr lang="de-CH"/>
          </a:p>
          <a:p>
            <a:r>
              <a:rPr lang="de-CH"/>
              <a:t>What we will </a:t>
            </a:r>
            <a:r>
              <a:rPr lang="de-CH" b="1"/>
              <a:t>do next </a:t>
            </a:r>
            <a:r>
              <a:rPr lang="de-CH"/>
              <a:t>is </a:t>
            </a:r>
            <a:r>
              <a:rPr lang="de-CH" b="1"/>
              <a:t>make a series of simplifying assumptions </a:t>
            </a:r>
            <a:r>
              <a:rPr lang="de-CH"/>
              <a:t>on the </a:t>
            </a:r>
            <a:r>
              <a:rPr lang="de-CH" b="1"/>
              <a:t>lighting of the scene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We will </a:t>
            </a:r>
            <a:r>
              <a:rPr lang="de-CH" b="1">
                <a:latin typeface="Segoe UI Semibold" panose="020B0702040204020203" pitchFamily="34" charset="0"/>
                <a:cs typeface="Segoe UI Semibold" panose="020B0702040204020203" pitchFamily="34" charset="0"/>
              </a:rPr>
              <a:t>first assume</a:t>
            </a:r>
            <a:r>
              <a:rPr lang="de-CH" b="1"/>
              <a:t> </a:t>
            </a:r>
            <a:r>
              <a:rPr lang="de-CH"/>
              <a:t>that there is </a:t>
            </a:r>
            <a:r>
              <a:rPr lang="de-CH" b="1"/>
              <a:t>only one light source</a:t>
            </a:r>
            <a:r>
              <a:rPr lang="de-CH"/>
              <a:t>, meaning that </a:t>
            </a:r>
            <a:r>
              <a:rPr lang="de-CH" b="1"/>
              <a:t>objects do not emit light themselves</a:t>
            </a:r>
            <a:r>
              <a:rPr lang="de-CH"/>
              <a:t>. This helps us </a:t>
            </a:r>
            <a:r>
              <a:rPr lang="de-CH" b="1"/>
              <a:t>get rid </a:t>
            </a:r>
            <a:r>
              <a:rPr lang="de-CH"/>
              <a:t>of the </a:t>
            </a:r>
            <a:r>
              <a:rPr lang="de-CH" b="1"/>
              <a:t>first term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We </a:t>
            </a:r>
            <a:r>
              <a:rPr lang="de-CH" b="1"/>
              <a:t>further assume </a:t>
            </a:r>
            <a:r>
              <a:rPr lang="de-CH"/>
              <a:t>that </a:t>
            </a:r>
            <a:r>
              <a:rPr lang="de-CH" b="1"/>
              <a:t>all points </a:t>
            </a:r>
            <a:r>
              <a:rPr lang="de-CH"/>
              <a:t>are </a:t>
            </a:r>
            <a:r>
              <a:rPr lang="de-CH" b="1"/>
              <a:t>illuminated uniformly</a:t>
            </a:r>
            <a:r>
              <a:rPr lang="de-CH"/>
              <a:t>, so the </a:t>
            </a:r>
            <a:r>
              <a:rPr lang="de-CH" b="1"/>
              <a:t>incoming radiance </a:t>
            </a:r>
            <a:r>
              <a:rPr lang="de-CH"/>
              <a:t>does </a:t>
            </a:r>
            <a:r>
              <a:rPr lang="de-CH" b="1"/>
              <a:t>not depend </a:t>
            </a:r>
            <a:r>
              <a:rPr lang="de-CH"/>
              <a:t>on the </a:t>
            </a:r>
            <a:r>
              <a:rPr lang="de-CH" b="1"/>
              <a:t>point we are looking at</a:t>
            </a:r>
            <a:r>
              <a:rPr lang="de-CH"/>
              <a:t>.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(click) Next, we </a:t>
            </a:r>
            <a:r>
              <a:rPr lang="de-CH" b="1"/>
              <a:t>assume </a:t>
            </a:r>
            <a:r>
              <a:rPr lang="de-CH"/>
              <a:t>that </a:t>
            </a:r>
            <a:r>
              <a:rPr lang="de-CH" b="1"/>
              <a:t>all incoming light </a:t>
            </a:r>
            <a:r>
              <a:rPr lang="de-CH"/>
              <a:t>gets </a:t>
            </a:r>
            <a:r>
              <a:rPr lang="de-CH" b="1"/>
              <a:t>reflected uniformly</a:t>
            </a:r>
            <a:r>
              <a:rPr lang="de-CH"/>
              <a:t>, which makes the </a:t>
            </a:r>
            <a:r>
              <a:rPr lang="de-CH" b="1"/>
              <a:t>light reflection term independent </a:t>
            </a:r>
            <a:r>
              <a:rPr lang="de-CH"/>
              <a:t>of the </a:t>
            </a:r>
            <a:r>
              <a:rPr lang="de-CH" b="1"/>
              <a:t>input </a:t>
            </a:r>
            <a:r>
              <a:rPr lang="de-CH"/>
              <a:t>and </a:t>
            </a:r>
            <a:r>
              <a:rPr lang="de-CH" b="1"/>
              <a:t>output angles</a:t>
            </a:r>
            <a:r>
              <a:rPr lang="de-CH"/>
              <a:t>.</a:t>
            </a:r>
          </a:p>
          <a:p>
            <a:r>
              <a:rPr lang="de-CH" b="1"/>
              <a:t>Taking all this together </a:t>
            </a:r>
            <a:r>
              <a:rPr lang="de-CH"/>
              <a:t>already </a:t>
            </a:r>
            <a:r>
              <a:rPr lang="de-CH" b="1"/>
              <a:t>gives us </a:t>
            </a:r>
            <a:r>
              <a:rPr lang="de-CH"/>
              <a:t>this </a:t>
            </a:r>
            <a:r>
              <a:rPr lang="de-CH" b="1"/>
              <a:t>expression </a:t>
            </a:r>
            <a:r>
              <a:rPr lang="de-CH"/>
              <a:t>here.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(click) In the </a:t>
            </a:r>
            <a:r>
              <a:rPr lang="de-CH" b="1"/>
              <a:t>expression</a:t>
            </a:r>
            <a:r>
              <a:rPr lang="de-CH"/>
              <a:t>, we </a:t>
            </a:r>
            <a:r>
              <a:rPr lang="de-CH" b="1"/>
              <a:t>simplify some notations </a:t>
            </a:r>
            <a:r>
              <a:rPr lang="de-CH"/>
              <a:t>since we </a:t>
            </a:r>
            <a:r>
              <a:rPr lang="de-CH" b="1"/>
              <a:t>don’t use </a:t>
            </a:r>
            <a:r>
              <a:rPr lang="de-CH"/>
              <a:t>the </a:t>
            </a:r>
            <a:r>
              <a:rPr lang="de-CH" b="1"/>
              <a:t>output angle </a:t>
            </a:r>
            <a:r>
              <a:rPr lang="de-CH"/>
              <a:t>and </a:t>
            </a:r>
            <a:r>
              <a:rPr lang="de-CH" b="1"/>
              <a:t>output radiance anymore</a:t>
            </a:r>
            <a:r>
              <a:rPr lang="de-CH"/>
              <a:t>.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(click) By </a:t>
            </a:r>
            <a:r>
              <a:rPr lang="de-CH" b="1"/>
              <a:t>assuming </a:t>
            </a:r>
            <a:r>
              <a:rPr lang="de-CH"/>
              <a:t>that </a:t>
            </a:r>
            <a:r>
              <a:rPr lang="de-CH" b="1"/>
              <a:t>each light particle bounces off </a:t>
            </a:r>
            <a:r>
              <a:rPr lang="de-CH"/>
              <a:t>only </a:t>
            </a:r>
            <a:r>
              <a:rPr lang="de-CH" b="1"/>
              <a:t>a single surface</a:t>
            </a:r>
            <a:r>
              <a:rPr lang="de-CH"/>
              <a:t>, we </a:t>
            </a:r>
            <a:r>
              <a:rPr lang="de-CH" b="1"/>
              <a:t>change </a:t>
            </a:r>
            <a:r>
              <a:rPr lang="de-CH"/>
              <a:t>the </a:t>
            </a:r>
            <a:r>
              <a:rPr lang="de-CH" b="1"/>
              <a:t>integration domain </a:t>
            </a:r>
            <a:r>
              <a:rPr lang="de-CH"/>
              <a:t>to the </a:t>
            </a:r>
            <a:r>
              <a:rPr lang="de-CH" b="1"/>
              <a:t>upper hemisphere </a:t>
            </a:r>
            <a:r>
              <a:rPr lang="de-CH"/>
              <a:t>that we saw in the diagram before.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(click) </a:t>
            </a:r>
            <a:r>
              <a:rPr lang="de-CH" b="1"/>
              <a:t>All this together </a:t>
            </a:r>
            <a:r>
              <a:rPr lang="de-CH"/>
              <a:t>then gives us the </a:t>
            </a:r>
            <a:r>
              <a:rPr lang="de-CH" b="1"/>
              <a:t>simplified rendering equation</a:t>
            </a:r>
            <a:r>
              <a:rPr lang="de-CH"/>
              <a:t>. The </a:t>
            </a:r>
            <a:r>
              <a:rPr lang="de-CH" b="1"/>
              <a:t>takeaway </a:t>
            </a:r>
            <a:r>
              <a:rPr lang="de-CH"/>
              <a:t>is that we </a:t>
            </a:r>
            <a:r>
              <a:rPr lang="de-CH" b="1"/>
              <a:t>make lots of simplifying assumptions </a:t>
            </a:r>
            <a:r>
              <a:rPr lang="de-CH"/>
              <a:t>to </a:t>
            </a:r>
            <a:r>
              <a:rPr lang="de-CH" b="1"/>
              <a:t>facilitate our subsequent analysis</a:t>
            </a:r>
            <a:r>
              <a:rPr lang="de-CH"/>
              <a:t>. This </a:t>
            </a:r>
            <a:r>
              <a:rPr lang="de-CH" b="1"/>
              <a:t>inevitably </a:t>
            </a:r>
            <a:r>
              <a:rPr lang="de-CH"/>
              <a:t>leads to some </a:t>
            </a:r>
            <a:r>
              <a:rPr lang="de-CH" b="1"/>
              <a:t>loss of realism </a:t>
            </a:r>
            <a:r>
              <a:rPr lang="de-CH"/>
              <a:t>in the </a:t>
            </a:r>
            <a:r>
              <a:rPr lang="de-CH" b="1"/>
              <a:t>generated images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15:52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2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Here, we see the </a:t>
            </a:r>
            <a:r>
              <a:rPr lang="de-CH" b="1"/>
              <a:t>original rendering </a:t>
            </a:r>
            <a:r>
              <a:rPr lang="de-CH"/>
              <a:t>equation and the simplified version that we just derived again.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(click) What </a:t>
            </a:r>
            <a:r>
              <a:rPr lang="de-CH" b="1"/>
              <a:t>we would like to do now </a:t>
            </a:r>
            <a:r>
              <a:rPr lang="de-CH"/>
              <a:t>is </a:t>
            </a:r>
            <a:r>
              <a:rPr lang="de-CH" b="1"/>
              <a:t>numerically integrate </a:t>
            </a:r>
            <a:r>
              <a:rPr lang="de-CH"/>
              <a:t>the </a:t>
            </a:r>
            <a:r>
              <a:rPr lang="de-CH" b="1"/>
              <a:t>simplified equation</a:t>
            </a:r>
            <a:r>
              <a:rPr lang="de-CH"/>
              <a:t>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(click) We can do so by </a:t>
            </a:r>
            <a:r>
              <a:rPr lang="de-CH" b="1"/>
              <a:t>choosing an appropriate basis </a:t>
            </a:r>
            <a:r>
              <a:rPr lang="de-CH"/>
              <a:t>on the </a:t>
            </a:r>
            <a:r>
              <a:rPr lang="de-CH" b="1"/>
              <a:t>hemisphere of incoming angles S^2</a:t>
            </a:r>
            <a:r>
              <a:rPr lang="de-CH"/>
              <a:t>, and </a:t>
            </a:r>
            <a:r>
              <a:rPr lang="de-CH" b="1"/>
              <a:t>representing </a:t>
            </a:r>
            <a:r>
              <a:rPr lang="de-CH"/>
              <a:t>the </a:t>
            </a:r>
            <a:r>
              <a:rPr lang="de-CH" b="1"/>
              <a:t>integrand </a:t>
            </a:r>
            <a:r>
              <a:rPr lang="de-CH"/>
              <a:t>in </a:t>
            </a:r>
            <a:r>
              <a:rPr lang="de-CH" b="1"/>
              <a:t>this basis</a:t>
            </a:r>
          </a:p>
          <a:p>
            <a:endParaRPr lang="de-CH"/>
          </a:p>
          <a:p>
            <a:r>
              <a:rPr lang="de-CH"/>
              <a:t>(click) </a:t>
            </a:r>
            <a:r>
              <a:rPr lang="de-CH" b="1"/>
              <a:t>Spherical harmonics </a:t>
            </a:r>
            <a:r>
              <a:rPr lang="de-CH"/>
              <a:t>can be </a:t>
            </a:r>
            <a:r>
              <a:rPr lang="de-CH" b="1"/>
              <a:t>used </a:t>
            </a:r>
            <a:r>
              <a:rPr lang="de-CH"/>
              <a:t>to </a:t>
            </a:r>
            <a:r>
              <a:rPr lang="de-CH" b="1"/>
              <a:t>obtain a basis </a:t>
            </a:r>
            <a:r>
              <a:rPr lang="de-CH"/>
              <a:t>for </a:t>
            </a:r>
            <a:r>
              <a:rPr lang="de-CH" b="1"/>
              <a:t>functions defined on spheres</a:t>
            </a:r>
            <a:r>
              <a:rPr lang="de-CH"/>
              <a:t>. This means that </a:t>
            </a:r>
            <a:r>
              <a:rPr lang="de-CH" b="1"/>
              <a:t>every function defined on a sphere</a:t>
            </a:r>
            <a:r>
              <a:rPr lang="de-CH"/>
              <a:t>, </a:t>
            </a:r>
            <a:r>
              <a:rPr lang="de-CH" b="1"/>
              <a:t>including </a:t>
            </a:r>
            <a:r>
              <a:rPr lang="de-CH"/>
              <a:t>our </a:t>
            </a:r>
            <a:r>
              <a:rPr lang="de-CH" b="1"/>
              <a:t>integrand on Omega(n) </a:t>
            </a:r>
            <a:r>
              <a:rPr lang="de-CH"/>
              <a:t>here, can be </a:t>
            </a:r>
            <a:r>
              <a:rPr lang="de-CH" b="1"/>
              <a:t>represented </a:t>
            </a:r>
            <a:r>
              <a:rPr lang="de-CH"/>
              <a:t>using a </a:t>
            </a:r>
            <a:r>
              <a:rPr lang="de-CH" b="1"/>
              <a:t>sum of spherical harmonics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(click) notably, </a:t>
            </a:r>
            <a:r>
              <a:rPr lang="de-CH" b="1"/>
              <a:t>rendering </a:t>
            </a:r>
            <a:r>
              <a:rPr lang="de-CH"/>
              <a:t>is considered to be </a:t>
            </a:r>
            <a:r>
              <a:rPr lang="de-CH" b="1"/>
              <a:t>99% accurate </a:t>
            </a:r>
            <a:r>
              <a:rPr lang="de-CH"/>
              <a:t>under the </a:t>
            </a:r>
            <a:r>
              <a:rPr lang="de-CH" b="1"/>
              <a:t>simplifying assumptions we made before </a:t>
            </a:r>
            <a:r>
              <a:rPr lang="de-CH"/>
              <a:t>if we </a:t>
            </a:r>
            <a:r>
              <a:rPr lang="de-CH" b="1"/>
              <a:t>represent our function </a:t>
            </a:r>
            <a:r>
              <a:rPr lang="de-CH"/>
              <a:t>using </a:t>
            </a:r>
            <a:r>
              <a:rPr lang="de-CH" b="1"/>
              <a:t>only the first few spherical harmonics basis functions</a:t>
            </a:r>
          </a:p>
          <a:p>
            <a:endParaRPr lang="de-CH"/>
          </a:p>
          <a:p>
            <a:r>
              <a:rPr lang="de-CH"/>
              <a:t>(click) here’s a </a:t>
            </a:r>
            <a:r>
              <a:rPr lang="de-CH" b="1"/>
              <a:t>visualization </a:t>
            </a:r>
            <a:r>
              <a:rPr lang="de-CH"/>
              <a:t>of the </a:t>
            </a:r>
            <a:r>
              <a:rPr lang="de-CH" b="1"/>
              <a:t>first few spherical harmonics</a:t>
            </a:r>
          </a:p>
          <a:p>
            <a:endParaRPr lang="de-CH"/>
          </a:p>
          <a:p>
            <a:r>
              <a:rPr lang="de-CH"/>
              <a:t>16:55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59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We can then represent both the lighting and the geometric components using the spherical harmonics basis parameterized by the angles that will be stated here shortly.</a:t>
            </a:r>
          </a:p>
          <a:p>
            <a:endParaRPr lang="de-CH"/>
          </a:p>
          <a:p>
            <a:r>
              <a:rPr lang="de-CH"/>
              <a:t>(click) The *lighting* component can be represented using a simple linear combination of spherical harmonics basis functions. The parameters of that combination are the scene’s lighting parameters.</a:t>
            </a:r>
          </a:p>
          <a:p>
            <a:endParaRPr lang="de-CH"/>
          </a:p>
          <a:p>
            <a:r>
              <a:rPr lang="de-CH"/>
              <a:t>(click) The *geometric* component can similarly be approximated by a linear combination of spherical harmonics basis functions. Here, the angles of the basis functions are given by the surface normal at the point of interest p.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17:45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72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plug in the new representations of the lighting and geometric components into the simplified rendering equation.</a:t>
            </a:r>
          </a:p>
          <a:p>
            <a:endParaRPr lang="de-CH"/>
          </a:p>
          <a:p>
            <a:r>
              <a:rPr lang="de-CH"/>
              <a:t>(click)</a:t>
            </a:r>
          </a:p>
          <a:p>
            <a:endParaRPr lang="de-CH"/>
          </a:p>
          <a:p>
            <a:r>
              <a:rPr lang="de-CH"/>
              <a:t>(click) First, we notice that the integral over </a:t>
            </a:r>
            <a:r>
              <a:rPr lang="el-GR"/>
              <a:t>ω</a:t>
            </a:r>
            <a:r>
              <a:rPr lang="de-CH"/>
              <a:t> marginalizes the spherical harmonic basis function Y_l^m of the lighting component</a:t>
            </a:r>
          </a:p>
          <a:p>
            <a:endParaRPr lang="de-CH"/>
          </a:p>
          <a:p>
            <a:r>
              <a:rPr lang="de-CH"/>
              <a:t>(click) Also, since spherical harmonics functions are orthogonal, the dot product in the simplified rendering equation results in just two instead of four sums. </a:t>
            </a:r>
            <a:r>
              <a:rPr lang="de-CH" b="1"/>
              <a:t>This gives us the following integral-free representation of the simplified rendering equation, already containing our two parameter groups U and V.</a:t>
            </a:r>
          </a:p>
          <a:p>
            <a:endParaRPr lang="de-CH" b="1"/>
          </a:p>
          <a:p>
            <a:r>
              <a:rPr lang="de-CH"/>
              <a:t>(click) </a:t>
            </a:r>
            <a:r>
              <a:rPr lang="de-CH" b="1"/>
              <a:t>Finally, if we incorporate a pixel-to-point mapping function </a:t>
            </a:r>
            <a:r>
              <a:rPr lang="el-GR" b="1"/>
              <a:t>μ</a:t>
            </a:r>
            <a:r>
              <a:rPr lang="de-CH" b="1"/>
              <a:t>, we obtain our desired differentiable I(U, V), which has the form shown here incorporating both the lighting parameters and the geometric parameters.</a:t>
            </a:r>
          </a:p>
          <a:p>
            <a:endParaRPr lang="de-CH" b="1"/>
          </a:p>
          <a:p>
            <a:r>
              <a:rPr lang="de-CH"/>
              <a:t>(click)</a:t>
            </a:r>
            <a:r>
              <a:rPr lang="de-CH" b="1"/>
              <a:t>Now we can finally differentiate the image with respect to U and V and generate adversarial examples using the methods we saw before.</a:t>
            </a:r>
          </a:p>
          <a:p>
            <a:endParaRPr lang="de-CH" b="1"/>
          </a:p>
          <a:p>
            <a:endParaRPr lang="de-CH" b="1"/>
          </a:p>
          <a:p>
            <a:r>
              <a:rPr lang="de-CH" b="1"/>
              <a:t>19:05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06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After all these theoretical considerations, let’s look at the results of the paper and some actual adversarial examples that we generate from this framework.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(click) The cost function the authors use here offers the possibility of using both a targeted and an untargeted attack.</a:t>
            </a:r>
          </a:p>
          <a:p>
            <a:r>
              <a:rPr lang="de-CH"/>
              <a:t>Both times, a cross-entropy loss is used. We have to specify a label L_d to decrease confidence for, which would correspond to the ground-truth label of the example. We can also optionally specify another label L_i to increase the confidence for.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The authors further distinguish two orthogonal classifications of adversarial examples: </a:t>
            </a:r>
          </a:p>
          <a:p>
            <a:endParaRPr lang="de-CH"/>
          </a:p>
          <a:p>
            <a:r>
              <a:rPr lang="de-CH"/>
              <a:t>First, they categorize adversarial examples based on whether the lighting or the geometry parameters of the scene were altered. In no instance do the authors alter both in the same attack.</a:t>
            </a:r>
          </a:p>
          <a:p>
            <a:endParaRPr lang="de-CH"/>
          </a:p>
          <a:p>
            <a:r>
              <a:rPr lang="de-CH"/>
              <a:t>The authors furthermore explore multi-view adversarial examples in addition to the well-known single-view ones.</a:t>
            </a:r>
          </a:p>
          <a:p>
            <a:r>
              <a:rPr lang="de-CH"/>
              <a:t>Multi-view adversarial examples optimize the cost function over multiple views of the same scene. The update formula for the lighting parameters in a multi-view adversarial setting would, for instance, look as follows.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145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149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103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>
                <a:solidFill>
                  <a:srgbClr val="FF0000"/>
                </a:solidFill>
              </a:rPr>
              <a:t>Prof:</a:t>
            </a:r>
          </a:p>
          <a:p>
            <a:r>
              <a:rPr lang="de-CH">
                <a:solidFill>
                  <a:srgbClr val="FF0000"/>
                </a:solidFill>
              </a:rPr>
              <a:t>-&gt; if outside data distribution: easy to cross into domain of other class</a:t>
            </a:r>
          </a:p>
          <a:p>
            <a:r>
              <a:rPr lang="de-CH">
                <a:solidFill>
                  <a:srgbClr val="FF0000"/>
                </a:solidFill>
              </a:rPr>
              <a:t>-&gt; this is why we need access to model / white-box attacks</a:t>
            </a:r>
          </a:p>
          <a:p>
            <a:r>
              <a:rPr lang="de-CH">
                <a:solidFill>
                  <a:srgbClr val="FF0000"/>
                </a:solidFill>
              </a:rPr>
              <a:t>-&gt; analogy with data on line</a:t>
            </a:r>
          </a:p>
          <a:p>
            <a:r>
              <a:rPr lang="de-CH">
                <a:solidFill>
                  <a:srgbClr val="FF0000"/>
                </a:solidFill>
              </a:rPr>
              <a:t>-&gt; in very high-dimensional space: many unexplored gradients</a:t>
            </a:r>
          </a:p>
          <a:p>
            <a:r>
              <a:rPr lang="de-CH">
                <a:solidFill>
                  <a:srgbClr val="FF0000"/>
                </a:solidFill>
              </a:rPr>
              <a:t>-&gt; e.g. 2D, but data in 1D -&gt; in second dimension, anything can happen</a:t>
            </a:r>
          </a:p>
          <a:p>
            <a:r>
              <a:rPr lang="de-CH">
                <a:solidFill>
                  <a:srgbClr val="FF0000"/>
                </a:solidFill>
              </a:rPr>
              <a:t>-&gt; analogy to error-correcting codes</a:t>
            </a:r>
          </a:p>
          <a:p>
            <a:r>
              <a:rPr lang="de-CH">
                <a:solidFill>
                  <a:srgbClr val="FF0000"/>
                </a:solidFill>
              </a:rPr>
              <a:t>Bats in cave analogy</a:t>
            </a:r>
          </a:p>
          <a:p>
            <a:r>
              <a:rPr lang="de-CH">
                <a:solidFill>
                  <a:srgbClr val="FF0000"/>
                </a:solidFill>
              </a:rPr>
              <a:t>-&gt; mention: benefit is that we can distort image a lot and still be close to original image</a:t>
            </a:r>
          </a:p>
          <a:p>
            <a:r>
              <a:rPr lang="de-CH">
                <a:solidFill>
                  <a:srgbClr val="FF0000"/>
                </a:solidFill>
              </a:rPr>
              <a:t>-&gt; say: can happen in real life, e.g. different lighting conditions (stop sign, boots, …)</a:t>
            </a:r>
          </a:p>
          <a:p>
            <a:r>
              <a:rPr lang="de-CH">
                <a:solidFill>
                  <a:srgbClr val="FF0000"/>
                </a:solidFill>
              </a:rPr>
              <a:t>-&gt; this is the main point</a:t>
            </a:r>
            <a:endParaRPr lang="de-DE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562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21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An adversarial </a:t>
            </a:r>
            <a:r>
              <a:rPr lang="de-CH" b="1" i="1"/>
              <a:t>attack</a:t>
            </a:r>
            <a:r>
              <a:rPr lang="de-CH"/>
              <a:t> is then the </a:t>
            </a:r>
            <a:r>
              <a:rPr lang="de-CH" b="1"/>
              <a:t>attempt </a:t>
            </a:r>
            <a:r>
              <a:rPr lang="de-CH"/>
              <a:t>of </a:t>
            </a:r>
            <a:r>
              <a:rPr lang="de-CH" b="1"/>
              <a:t>constructing an adversarial example</a:t>
            </a:r>
            <a:r>
              <a:rPr lang="de-CH"/>
              <a:t> intended to </a:t>
            </a:r>
            <a:r>
              <a:rPr lang="de-CH" b="1"/>
              <a:t>mislead â given neural network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We can distinguish </a:t>
            </a:r>
            <a:r>
              <a:rPr lang="de-CH" b="1"/>
              <a:t>two orthogonal classifications</a:t>
            </a:r>
            <a:r>
              <a:rPr lang="de-CH"/>
              <a:t> of such attacks, namely one classification into </a:t>
            </a:r>
            <a:r>
              <a:rPr lang="de-CH" b="1"/>
              <a:t>white-box</a:t>
            </a:r>
            <a:r>
              <a:rPr lang="de-CH"/>
              <a:t> and </a:t>
            </a:r>
            <a:r>
              <a:rPr lang="de-CH" b="1"/>
              <a:t>black-box attacks</a:t>
            </a:r>
            <a:r>
              <a:rPr lang="de-CH"/>
              <a:t>, and another one into </a:t>
            </a:r>
            <a:r>
              <a:rPr lang="de-CH" b="1"/>
              <a:t>targeted </a:t>
            </a:r>
            <a:r>
              <a:rPr lang="de-CH"/>
              <a:t>and </a:t>
            </a:r>
            <a:r>
              <a:rPr lang="de-CH" b="1"/>
              <a:t>untargeted attacks</a:t>
            </a:r>
            <a:r>
              <a:rPr lang="de-CH"/>
              <a:t>.</a:t>
            </a:r>
          </a:p>
          <a:p>
            <a:endParaRPr lang="de-CH"/>
          </a:p>
          <a:p>
            <a:endParaRPr lang="de-DE"/>
          </a:p>
          <a:p>
            <a:r>
              <a:rPr lang="de-DE"/>
              <a:t>02:05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111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look at some types of normballs.</a:t>
            </a:r>
          </a:p>
          <a:p>
            <a:r>
              <a:rPr lang="de-CH"/>
              <a:t>The most commonly encountered normballs in the adversarial learning literature are the l1, l2 and l-infinity normballs, which you see here. In the illustration, these normballs are all centered around the origin.</a:t>
            </a:r>
          </a:p>
          <a:p>
            <a:r>
              <a:rPr lang="de-CH"/>
              <a:t>The l1 normball of radius epsilon is shown here in red and looks like a rhombus. The l2 normball, shown in green, is a circle of radius epsilon, and is a superset of the l1 normball.</a:t>
            </a:r>
          </a:p>
          <a:p>
            <a:r>
              <a:rPr lang="de-CH"/>
              <a:t>The l infinity normball, in blue here, is a square of side length 2</a:t>
            </a:r>
            <a:r>
              <a:rPr lang="el-GR" sz="1200" b="0">
                <a:cs typeface="Segoe UI" panose="020B0502040204020203" pitchFamily="34" charset="0"/>
              </a:rPr>
              <a:t>ε</a:t>
            </a:r>
            <a:r>
              <a:rPr lang="de-CH" sz="1200" b="1">
                <a:cs typeface="Segoe UI" panose="020B0502040204020203" pitchFamily="34" charset="0"/>
              </a:rPr>
              <a:t> </a:t>
            </a:r>
            <a:r>
              <a:rPr lang="de-CH" sz="1200" b="0">
                <a:cs typeface="Segoe UI" panose="020B0502040204020203" pitchFamily="34" charset="0"/>
              </a:rPr>
              <a:t>and is in turn a superset of the l2 normball.</a:t>
            </a:r>
          </a:p>
          <a:p>
            <a:endParaRPr lang="de-CH" sz="1200" b="1">
              <a:cs typeface="Segoe UI" panose="020B0502040204020203" pitchFamily="34" charset="0"/>
            </a:endParaRPr>
          </a:p>
          <a:p>
            <a:endParaRPr lang="de-CH" sz="1200" b="1">
              <a:cs typeface="Segoe UI" panose="020B0502040204020203" pitchFamily="34" charset="0"/>
            </a:endParaRPr>
          </a:p>
          <a:p>
            <a:r>
              <a:rPr lang="de-CH" sz="1200" b="1">
                <a:cs typeface="Segoe UI" panose="020B0502040204020203" pitchFamily="34" charset="0"/>
              </a:rPr>
              <a:t>SUBSET -&gt; PROPER SUBSET!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483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819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look into the difference between a </a:t>
            </a:r>
            <a:r>
              <a:rPr lang="de-CH" b="1"/>
              <a:t>white-box adversarial attack</a:t>
            </a:r>
            <a:r>
              <a:rPr lang="de-CH"/>
              <a:t> and a </a:t>
            </a:r>
            <a:r>
              <a:rPr lang="de-CH" b="1"/>
              <a:t>black-box adversarial attack </a:t>
            </a:r>
            <a:r>
              <a:rPr lang="de-CH"/>
              <a:t>first.</a:t>
            </a:r>
          </a:p>
          <a:p>
            <a:endParaRPr lang="de-CH"/>
          </a:p>
          <a:p>
            <a:r>
              <a:rPr lang="de-CH"/>
              <a:t>02:10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1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Distinction criterion is pretty simple:</a:t>
            </a:r>
          </a:p>
          <a:p>
            <a:endParaRPr lang="de-CH"/>
          </a:p>
          <a:p>
            <a:r>
              <a:rPr lang="de-CH" b="1" i="0"/>
              <a:t>White-box attacks </a:t>
            </a:r>
            <a:r>
              <a:rPr lang="de-CH"/>
              <a:t>assume </a:t>
            </a:r>
            <a:r>
              <a:rPr lang="de-CH" b="1"/>
              <a:t>knowledge</a:t>
            </a:r>
            <a:r>
              <a:rPr lang="de-CH"/>
              <a:t> of the </a:t>
            </a:r>
            <a:r>
              <a:rPr lang="de-CH" b="1"/>
              <a:t>attacked model’s architecture *and* its parameters</a:t>
            </a:r>
            <a:r>
              <a:rPr lang="de-CH"/>
              <a:t>,</a:t>
            </a:r>
          </a:p>
          <a:p>
            <a:endParaRPr lang="de-CH"/>
          </a:p>
          <a:p>
            <a:r>
              <a:rPr lang="de-CH"/>
              <a:t>whereas…</a:t>
            </a:r>
          </a:p>
          <a:p>
            <a:endParaRPr lang="de-CH"/>
          </a:p>
          <a:p>
            <a:r>
              <a:rPr lang="de-CH" b="1"/>
              <a:t>black-box attacks limit </a:t>
            </a:r>
            <a:r>
              <a:rPr lang="de-CH"/>
              <a:t>the </a:t>
            </a:r>
            <a:r>
              <a:rPr lang="de-CH" b="1"/>
              <a:t>attacker’s knowledge </a:t>
            </a:r>
            <a:r>
              <a:rPr lang="de-CH"/>
              <a:t>to the </a:t>
            </a:r>
            <a:r>
              <a:rPr lang="de-CH" b="1"/>
              <a:t>architecture of the model</a:t>
            </a:r>
            <a:r>
              <a:rPr lang="de-CH"/>
              <a:t> and/or the </a:t>
            </a:r>
            <a:r>
              <a:rPr lang="de-CH" b="1"/>
              <a:t>outputs produced by processing certain inputs.</a:t>
            </a:r>
          </a:p>
          <a:p>
            <a:endParaRPr lang="de-CH" b="1"/>
          </a:p>
          <a:p>
            <a:r>
              <a:rPr lang="de-CH" b="0"/>
              <a:t>02:30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37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Finally, we can </a:t>
            </a:r>
            <a:r>
              <a:rPr lang="de-CH" b="1"/>
              <a:t>distinguish</a:t>
            </a:r>
            <a:r>
              <a:rPr lang="de-CH"/>
              <a:t> </a:t>
            </a:r>
            <a:r>
              <a:rPr lang="de-CH" b="1"/>
              <a:t>targeted</a:t>
            </a:r>
            <a:r>
              <a:rPr lang="de-CH"/>
              <a:t> and </a:t>
            </a:r>
            <a:r>
              <a:rPr lang="de-CH" b="1"/>
              <a:t>untargeted adversarial attacks</a:t>
            </a:r>
            <a:r>
              <a:rPr lang="de-CH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02:32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849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/>
              <a:t>Targeted adversarial </a:t>
            </a:r>
            <a:r>
              <a:rPr lang="de-CH" b="0"/>
              <a:t>attacks alter the input </a:t>
            </a:r>
            <a:r>
              <a:rPr lang="de-CH"/>
              <a:t>of a given classifier in an attempt to cause the classifier to predict a specific label y_Target that is distinct from the ground-truth label.</a:t>
            </a:r>
            <a:br>
              <a:rPr lang="de-CH"/>
            </a:br>
            <a:endParaRPr lang="de-CH"/>
          </a:p>
          <a:p>
            <a:r>
              <a:rPr lang="de-CH"/>
              <a:t>*Un*targeted attacks simply aim to cause the classifier to output a label that does not correspond to that of the ground-truth.</a:t>
            </a:r>
          </a:p>
          <a:p>
            <a:endParaRPr lang="de-CH"/>
          </a:p>
          <a:p>
            <a:r>
              <a:rPr lang="de-CH"/>
              <a:t>02:50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Let’s </a:t>
            </a:r>
            <a:r>
              <a:rPr lang="de-CH" b="1" i="0"/>
              <a:t>use white-box attacks</a:t>
            </a:r>
            <a:r>
              <a:rPr lang="de-CH"/>
              <a:t> to </a:t>
            </a:r>
            <a:r>
              <a:rPr lang="de-CH" b="1"/>
              <a:t>illustrate how we could construct an adversarial example</a:t>
            </a:r>
            <a:r>
              <a:rPr lang="de-CH"/>
              <a:t>. We will look at a </a:t>
            </a:r>
            <a:r>
              <a:rPr lang="de-CH" b="1"/>
              <a:t>particular type of attack</a:t>
            </a:r>
            <a:r>
              <a:rPr lang="de-CH"/>
              <a:t> </a:t>
            </a:r>
            <a:r>
              <a:rPr lang="de-CH" b="1"/>
              <a:t>involving projected gradient descent (or PGD)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We can perform </a:t>
            </a:r>
            <a:r>
              <a:rPr lang="de-CH" b="1"/>
              <a:t>either </a:t>
            </a:r>
            <a:r>
              <a:rPr lang="de-CH"/>
              <a:t>a </a:t>
            </a:r>
            <a:r>
              <a:rPr lang="de-CH" b="1"/>
              <a:t>targeted </a:t>
            </a:r>
            <a:r>
              <a:rPr lang="de-CH"/>
              <a:t>or an </a:t>
            </a:r>
            <a:r>
              <a:rPr lang="de-CH" b="1"/>
              <a:t>untargeted PGD attack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To perform a targeted PGD attack, we first start with some example, not necessarily from the dataset. We call this initial example x^0.</a:t>
            </a:r>
          </a:p>
          <a:p>
            <a:r>
              <a:rPr lang="de-CH"/>
              <a:t>As you can see in the equation, at </a:t>
            </a:r>
            <a:r>
              <a:rPr lang="de-CH" b="1"/>
              <a:t>each timestep</a:t>
            </a:r>
            <a:r>
              <a:rPr lang="de-CH"/>
              <a:t>, we take the </a:t>
            </a:r>
            <a:r>
              <a:rPr lang="de-CH" b="1"/>
              <a:t>current example</a:t>
            </a:r>
            <a:r>
              <a:rPr lang="de-CH"/>
              <a:t> x^t and </a:t>
            </a:r>
            <a:r>
              <a:rPr lang="de-CH" b="1"/>
              <a:t>subtract</a:t>
            </a:r>
            <a:r>
              <a:rPr lang="de-CH"/>
              <a:t> the </a:t>
            </a:r>
            <a:r>
              <a:rPr lang="de-CH" b="1"/>
              <a:t>derivative</a:t>
            </a:r>
            <a:r>
              <a:rPr lang="de-CH"/>
              <a:t> of that example </a:t>
            </a:r>
            <a:r>
              <a:rPr lang="de-CH" b="1"/>
              <a:t>with respect to some loss function </a:t>
            </a:r>
            <a:r>
              <a:rPr lang="de-CH"/>
              <a:t>between the </a:t>
            </a:r>
            <a:r>
              <a:rPr lang="de-CH" b="1"/>
              <a:t>network’s predicition </a:t>
            </a:r>
            <a:r>
              <a:rPr lang="de-CH"/>
              <a:t>and the </a:t>
            </a:r>
            <a:r>
              <a:rPr lang="de-CH" b="1"/>
              <a:t>desired label y_Target</a:t>
            </a:r>
            <a:r>
              <a:rPr lang="de-CH"/>
              <a:t>. This gives us our updated example x^(t+1) . The </a:t>
            </a:r>
            <a:r>
              <a:rPr lang="de-CH" b="1"/>
              <a:t>loss function</a:t>
            </a:r>
            <a:r>
              <a:rPr lang="de-CH"/>
              <a:t> can for instance be </a:t>
            </a:r>
            <a:r>
              <a:rPr lang="de-CH" b="1"/>
              <a:t>a cross-entropy loss</a:t>
            </a:r>
            <a:r>
              <a:rPr lang="de-CH"/>
              <a:t>. The </a:t>
            </a:r>
            <a:r>
              <a:rPr lang="de-CH" b="1"/>
              <a:t>subtracted derivative </a:t>
            </a:r>
            <a:r>
              <a:rPr lang="de-CH"/>
              <a:t>is </a:t>
            </a:r>
            <a:r>
              <a:rPr lang="de-CH" b="1"/>
              <a:t>weighted by some hyperparameter</a:t>
            </a:r>
            <a:r>
              <a:rPr lang="de-CH"/>
              <a:t>. We’ll </a:t>
            </a:r>
            <a:r>
              <a:rPr lang="de-CH" b="1"/>
              <a:t>ignore</a:t>
            </a:r>
            <a:r>
              <a:rPr lang="de-CH"/>
              <a:t> </a:t>
            </a:r>
            <a:r>
              <a:rPr lang="de-CH" b="1"/>
              <a:t>the projection operator </a:t>
            </a:r>
            <a:r>
              <a:rPr lang="de-CH"/>
              <a:t>here and look into that in a moment.</a:t>
            </a:r>
          </a:p>
          <a:p>
            <a:endParaRPr lang="de-CH"/>
          </a:p>
          <a:p>
            <a:r>
              <a:rPr lang="de-CH"/>
              <a:t>An </a:t>
            </a:r>
            <a:r>
              <a:rPr lang="de-CH" b="1"/>
              <a:t>intuitive way </a:t>
            </a:r>
            <a:r>
              <a:rPr lang="de-CH"/>
              <a:t>to </a:t>
            </a:r>
            <a:r>
              <a:rPr lang="de-CH" b="1"/>
              <a:t>think about targeted attacks </a:t>
            </a:r>
            <a:r>
              <a:rPr lang="de-CH"/>
              <a:t>is that </a:t>
            </a:r>
            <a:r>
              <a:rPr lang="de-CH" b="1"/>
              <a:t>probabilisitic mass gets transferred </a:t>
            </a:r>
            <a:r>
              <a:rPr lang="de-CH"/>
              <a:t>from all labels, including the original label,</a:t>
            </a:r>
            <a:r>
              <a:rPr lang="de-CH" b="1"/>
              <a:t> </a:t>
            </a:r>
            <a:r>
              <a:rPr lang="de-CH"/>
              <a:t>to the </a:t>
            </a:r>
            <a:r>
              <a:rPr lang="de-CH" b="1"/>
              <a:t>target label. </a:t>
            </a:r>
            <a:r>
              <a:rPr lang="de-CH" b="0"/>
              <a:t>This means that we want to make it more likely that the network predicts y_Target.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To </a:t>
            </a:r>
            <a:r>
              <a:rPr lang="de-CH" b="1"/>
              <a:t>perform an *un*targeted PGD attack</a:t>
            </a:r>
            <a:r>
              <a:rPr lang="de-CH"/>
              <a:t>, we instead </a:t>
            </a:r>
            <a:r>
              <a:rPr lang="de-CH" b="1"/>
              <a:t>*add* the derivative of the example with respect to the loss function</a:t>
            </a:r>
            <a:r>
              <a:rPr lang="de-CH"/>
              <a:t> between the </a:t>
            </a:r>
            <a:r>
              <a:rPr lang="de-CH" b="1"/>
              <a:t>network’s predicition </a:t>
            </a:r>
            <a:r>
              <a:rPr lang="de-CH"/>
              <a:t>and the </a:t>
            </a:r>
            <a:r>
              <a:rPr lang="de-CH" b="1"/>
              <a:t>original label y_Original</a:t>
            </a:r>
            <a:r>
              <a:rPr lang="de-CH"/>
              <a:t>. This has the </a:t>
            </a:r>
            <a:r>
              <a:rPr lang="de-CH" b="1"/>
              <a:t>effect </a:t>
            </a:r>
            <a:r>
              <a:rPr lang="de-CH"/>
              <a:t>of </a:t>
            </a:r>
            <a:r>
              <a:rPr lang="de-CH" b="1"/>
              <a:t>increasing the loss </a:t>
            </a:r>
            <a:r>
              <a:rPr lang="de-CH"/>
              <a:t>between the </a:t>
            </a:r>
            <a:r>
              <a:rPr lang="de-CH" b="1"/>
              <a:t>network’s output </a:t>
            </a:r>
            <a:r>
              <a:rPr lang="de-CH"/>
              <a:t>and the </a:t>
            </a:r>
            <a:r>
              <a:rPr lang="de-CH" b="1"/>
              <a:t>label of the original example</a:t>
            </a:r>
            <a:r>
              <a:rPr lang="de-CH"/>
              <a:t>, and hence </a:t>
            </a:r>
            <a:r>
              <a:rPr lang="de-CH" b="1"/>
              <a:t>should make it less likely t</a:t>
            </a:r>
            <a:r>
              <a:rPr lang="de-CH"/>
              <a:t>hat the network predicts y_Original.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The intuition here is that we transfer probabilistic mass from the original label to all other labels. In comparison to a targeted attack, it may thus take a longer time until we manage to obtain a different label. However, untargeted attacks are better suited than targeted ones for defending neural networks against adversarial attacks, as we will see shortly.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04:50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19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Note that it is </a:t>
            </a:r>
            <a:r>
              <a:rPr lang="de-CH" b="1"/>
              <a:t>also possible </a:t>
            </a:r>
            <a:r>
              <a:rPr lang="de-CH"/>
              <a:t>to </a:t>
            </a:r>
            <a:r>
              <a:rPr lang="de-CH" b="1"/>
              <a:t>combine </a:t>
            </a:r>
            <a:r>
              <a:rPr lang="de-CH"/>
              <a:t>both a </a:t>
            </a:r>
            <a:r>
              <a:rPr lang="de-CH" b="1"/>
              <a:t>targeted </a:t>
            </a:r>
            <a:r>
              <a:rPr lang="de-CH"/>
              <a:t>and an </a:t>
            </a:r>
            <a:r>
              <a:rPr lang="de-CH" b="1"/>
              <a:t>untargeted PGD attack</a:t>
            </a:r>
            <a:r>
              <a:rPr lang="de-CH"/>
              <a:t>, for instance by </a:t>
            </a:r>
            <a:r>
              <a:rPr lang="de-CH" b="1"/>
              <a:t>including both underlined terms </a:t>
            </a:r>
            <a:r>
              <a:rPr lang="de-CH"/>
              <a:t>in the </a:t>
            </a:r>
            <a:r>
              <a:rPr lang="de-CH" b="1"/>
              <a:t>update rule </a:t>
            </a:r>
            <a:r>
              <a:rPr lang="de-CH"/>
              <a:t>and </a:t>
            </a:r>
            <a:r>
              <a:rPr lang="de-CH" b="1"/>
              <a:t>weighting them differently</a:t>
            </a:r>
            <a:r>
              <a:rPr lang="de-CH"/>
              <a:t>.</a:t>
            </a:r>
          </a:p>
          <a:p>
            <a:endParaRPr lang="de-CH"/>
          </a:p>
          <a:p>
            <a:r>
              <a:rPr lang="de-CH"/>
              <a:t>05:02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4FBEC-21E7-4D0F-A288-941C71CC73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77C3-9732-4C72-A9ED-FA021BB03C56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14FCA-5E78-43F1-91EC-8159E72890C3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8E36-A5D5-4765-836F-ECA9DD7FF7E7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0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C2A7-ABFF-42E3-AD02-84D27766CDD3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1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7A3DF-3F43-4DC1-BADA-C1656BC9F77C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4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3905-78BF-4FF7-BCAE-49BA99837521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69AEB-B0CE-4D49-A4CB-2B50E8766361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5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2FF3-28AE-40F8-8B6F-FB78FCC3F2ED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0FD6-3FEF-4C92-A58F-4FFE292CED28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9018-7DEB-44D0-9A1D-7A291E5A7E90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418DE-54E4-4E48-9003-81A5265E69BC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3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D2039-D983-46BC-BCFA-52BF2B1F6130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C9AB-5370-42C4-B772-AA6C1667A2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0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2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eview.net/forum?id=SJl2niR9K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box.ethz.ch/index.php/s/GnQLLTdrWzL5CDk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pherical_harmonics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23A9C-A737-4580-BD44-D3D556F75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16" y="1128795"/>
            <a:ext cx="8380601" cy="23876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Beyond Pixel Norm-Balls: Parametric Adversaries Using an Analytically Differentiable Renderer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A60C3B-A971-42AD-BADB-1DE2B588B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7659"/>
            <a:ext cx="6858000" cy="1497062"/>
          </a:xfrm>
        </p:spPr>
        <p:txBody>
          <a:bodyPr>
            <a:norm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Hsueh-</a:t>
            </a:r>
            <a:r>
              <a:rPr lang="en-US" sz="1800" b="1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</a:t>
            </a:r>
            <a: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Derek Liu, Michael Tao, Chun-Liang Li,</a:t>
            </a:r>
            <a:b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Derek </a:t>
            </a:r>
            <a:r>
              <a:rPr lang="en-US" sz="1800" b="1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Nowrouzezahrai</a:t>
            </a:r>
            <a: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Alec Jacobson</a:t>
            </a:r>
            <a:b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ICLR 2019</a:t>
            </a:r>
            <a:endParaRPr lang="en-US" sz="2000" b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E05EAE3-E985-4FE1-9C40-740CA4EDF872}"/>
              </a:ext>
            </a:extLst>
          </p:cNvPr>
          <p:cNvSpPr txBox="1"/>
          <p:nvPr/>
        </p:nvSpPr>
        <p:spPr>
          <a:xfrm>
            <a:off x="201336" y="6515813"/>
            <a:ext cx="3533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Alexey Gavryushin | agavryushin@student.ethz.ch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D9275A-FF60-406F-8453-81D0E1E30465}"/>
              </a:ext>
            </a:extLst>
          </p:cNvPr>
          <p:cNvSpPr txBox="1"/>
          <p:nvPr/>
        </p:nvSpPr>
        <p:spPr>
          <a:xfrm>
            <a:off x="4295879" y="6515812"/>
            <a:ext cx="4646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ETH </a:t>
            </a:r>
            <a:r>
              <a:rPr lang="de-DE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Zurich</a:t>
            </a:r>
            <a:r>
              <a:rPr lang="de-DE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de-DE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</a:t>
            </a:r>
            <a:r>
              <a:rPr lang="de-DE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Topics in ML &amp; Data Science | 18 May 2022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12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46CD17C-6484-4C09-8F90-31E41AFE8FE9}"/>
              </a:ext>
            </a:extLst>
          </p:cNvPr>
          <p:cNvCxnSpPr>
            <a:cxnSpLocks/>
          </p:cNvCxnSpPr>
          <p:nvPr/>
        </p:nvCxnSpPr>
        <p:spPr>
          <a:xfrm flipV="1">
            <a:off x="5521323" y="5374790"/>
            <a:ext cx="1481932" cy="238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9AF0F14-03FC-4664-8403-6AECA055AEAF}"/>
              </a:ext>
            </a:extLst>
          </p:cNvPr>
          <p:cNvCxnSpPr>
            <a:cxnSpLocks/>
          </p:cNvCxnSpPr>
          <p:nvPr/>
        </p:nvCxnSpPr>
        <p:spPr>
          <a:xfrm>
            <a:off x="4369588" y="5372409"/>
            <a:ext cx="1135068" cy="3176"/>
          </a:xfrm>
          <a:prstGeom prst="line">
            <a:avLst/>
          </a:prstGeom>
          <a:ln w="127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Projection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8F2D829-E421-4D9A-92B6-8C15FBFC2132}"/>
              </a:ext>
            </a:extLst>
          </p:cNvPr>
          <p:cNvCxnSpPr>
            <a:cxnSpLocks/>
          </p:cNvCxnSpPr>
          <p:nvPr/>
        </p:nvCxnSpPr>
        <p:spPr>
          <a:xfrm>
            <a:off x="2967037" y="3638423"/>
            <a:ext cx="476250" cy="0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E1608D-2782-4245-BAFE-322D1F11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72F1FBF-69AF-47EC-A6FD-2B1216A6C61F}"/>
              </a:ext>
            </a:extLst>
          </p:cNvPr>
          <p:cNvSpPr/>
          <p:nvPr/>
        </p:nvSpPr>
        <p:spPr>
          <a:xfrm>
            <a:off x="3535908" y="3322522"/>
            <a:ext cx="505867" cy="390518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5F8F3A-4CBC-4C7E-BB33-32CE24EF98AD}"/>
              </a:ext>
            </a:extLst>
          </p:cNvPr>
          <p:cNvSpPr/>
          <p:nvPr/>
        </p:nvSpPr>
        <p:spPr>
          <a:xfrm>
            <a:off x="3632198" y="4440546"/>
            <a:ext cx="1879601" cy="1879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D1B046-241F-42E1-B362-1CA57F0D4F31}"/>
              </a:ext>
            </a:extLst>
          </p:cNvPr>
          <p:cNvSpPr txBox="1"/>
          <p:nvPr/>
        </p:nvSpPr>
        <p:spPr>
          <a:xfrm>
            <a:off x="5138826" y="4956541"/>
            <a:ext cx="288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>
                <a:solidFill>
                  <a:srgbClr val="008000"/>
                </a:solidFill>
              </a:rPr>
              <a:t>ε</a:t>
            </a:r>
            <a:endParaRPr lang="de-DE" sz="2000">
              <a:solidFill>
                <a:srgbClr val="0080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65C7581-3AB5-4FBB-B010-B542B957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53" y="4940459"/>
            <a:ext cx="711291" cy="873423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2350302-A69A-41B2-A69A-3709EE2E7283}"/>
              </a:ext>
            </a:extLst>
          </p:cNvPr>
          <p:cNvSpPr txBox="1"/>
          <p:nvPr/>
        </p:nvSpPr>
        <p:spPr>
          <a:xfrm>
            <a:off x="5586156" y="4350239"/>
            <a:ext cx="235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Distorted example</a:t>
            </a:r>
          </a:p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obtained by one/multiple </a:t>
            </a:r>
            <a:r>
              <a:rPr lang="de-CH" sz="1200" u="sng"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lang="de-DE" sz="1200" u="sng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8DA6774-5602-49AD-A56B-E4FBA0EF0DD4}"/>
              </a:ext>
            </a:extLst>
          </p:cNvPr>
          <p:cNvSpPr txBox="1"/>
          <p:nvPr/>
        </p:nvSpPr>
        <p:spPr>
          <a:xfrm>
            <a:off x="3329416" y="5794054"/>
            <a:ext cx="248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Original example</a:t>
            </a:r>
            <a:endParaRPr lang="de-DE" sz="1200" i="1" baseline="30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C28C8DAE-305C-4E86-9924-5E94FC57759A}"/>
              </a:ext>
            </a:extLst>
          </p:cNvPr>
          <p:cNvCxnSpPr>
            <a:cxnSpLocks/>
          </p:cNvCxnSpPr>
          <p:nvPr/>
        </p:nvCxnSpPr>
        <p:spPr>
          <a:xfrm>
            <a:off x="4102100" y="3740853"/>
            <a:ext cx="2501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1DD0BA0-9689-44AC-8313-CFF7942C10D5}"/>
              </a:ext>
            </a:extLst>
          </p:cNvPr>
          <p:cNvCxnSpPr>
            <a:cxnSpLocks/>
          </p:cNvCxnSpPr>
          <p:nvPr/>
        </p:nvCxnSpPr>
        <p:spPr>
          <a:xfrm flipH="1" flipV="1">
            <a:off x="6227504" y="3891720"/>
            <a:ext cx="376496" cy="40913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0D519DD4-5A83-49E5-A083-5412C120BFF3}"/>
              </a:ext>
            </a:extLst>
          </p:cNvPr>
          <p:cNvSpPr txBox="1"/>
          <p:nvPr/>
        </p:nvSpPr>
        <p:spPr>
          <a:xfrm>
            <a:off x="4369588" y="6360168"/>
            <a:ext cx="248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Projected example</a:t>
            </a:r>
            <a:endParaRPr lang="de-DE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82A4B38B-3773-4F06-8EAF-2CB101B2B34C}"/>
              </a:ext>
            </a:extLst>
          </p:cNvPr>
          <p:cNvSpPr/>
          <p:nvPr/>
        </p:nvSpPr>
        <p:spPr>
          <a:xfrm>
            <a:off x="5463103" y="5336381"/>
            <a:ext cx="83622" cy="83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609D62-314A-48CB-8F5E-F2976A666BFE}"/>
              </a:ext>
            </a:extLst>
          </p:cNvPr>
          <p:cNvCxnSpPr>
            <a:cxnSpLocks/>
          </p:cNvCxnSpPr>
          <p:nvPr/>
        </p:nvCxnSpPr>
        <p:spPr>
          <a:xfrm flipH="1" flipV="1">
            <a:off x="5584877" y="5461343"/>
            <a:ext cx="786881" cy="537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>
            <a:extLst>
              <a:ext uri="{FF2B5EF4-FFF2-40B4-BE49-F238E27FC236}">
                <a16:creationId xmlns:a16="http://schemas.microsoft.com/office/drawing/2014/main" id="{3C944567-6552-4F19-BF60-53258345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31" y="3351650"/>
            <a:ext cx="4389120" cy="356549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21E3E8F8-8136-4F1A-A608-C8B19ADD6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35" y="6039013"/>
            <a:ext cx="308112" cy="236001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956920B1-0B98-4C4F-93B9-BE5FB76E0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09" y="5096837"/>
            <a:ext cx="646331" cy="646331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2B3345D8-B833-41D4-8C9D-47BAC5ABC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5" y="6110402"/>
            <a:ext cx="411570" cy="4861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4C1852F-C076-498B-AD3A-FCCE5C929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4184" y="5030203"/>
            <a:ext cx="706871" cy="7129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0B729A2-B1DC-4BE4-A575-4D841C1CE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184" y="5989117"/>
            <a:ext cx="695304" cy="701403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38149798-64AB-46BE-B86B-642BD4FA5322}"/>
              </a:ext>
            </a:extLst>
          </p:cNvPr>
          <p:cNvSpPr/>
          <p:nvPr/>
        </p:nvSpPr>
        <p:spPr>
          <a:xfrm>
            <a:off x="4492717" y="3320463"/>
            <a:ext cx="138021" cy="39051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6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9AF0F14-03FC-4664-8403-6AECA055AEAF}"/>
              </a:ext>
            </a:extLst>
          </p:cNvPr>
          <p:cNvCxnSpPr>
            <a:cxnSpLocks/>
          </p:cNvCxnSpPr>
          <p:nvPr/>
        </p:nvCxnSpPr>
        <p:spPr>
          <a:xfrm>
            <a:off x="4369588" y="5372409"/>
            <a:ext cx="1135068" cy="3176"/>
          </a:xfrm>
          <a:prstGeom prst="line">
            <a:avLst/>
          </a:prstGeom>
          <a:ln w="127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Projection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E1608D-2782-4245-BAFE-322D1F11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5F8F3A-4CBC-4C7E-BB33-32CE24EF98AD}"/>
              </a:ext>
            </a:extLst>
          </p:cNvPr>
          <p:cNvSpPr/>
          <p:nvPr/>
        </p:nvSpPr>
        <p:spPr>
          <a:xfrm>
            <a:off x="3632198" y="4440546"/>
            <a:ext cx="1879601" cy="187960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D1B046-241F-42E1-B362-1CA57F0D4F31}"/>
              </a:ext>
            </a:extLst>
          </p:cNvPr>
          <p:cNvSpPr txBox="1"/>
          <p:nvPr/>
        </p:nvSpPr>
        <p:spPr>
          <a:xfrm>
            <a:off x="5138826" y="4956541"/>
            <a:ext cx="288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>
                <a:solidFill>
                  <a:srgbClr val="008000"/>
                </a:solidFill>
              </a:rPr>
              <a:t>ε</a:t>
            </a:r>
            <a:endParaRPr lang="de-DE" sz="2000">
              <a:solidFill>
                <a:srgbClr val="0080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65C7581-3AB5-4FBB-B010-B542B957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53" y="4940459"/>
            <a:ext cx="711291" cy="873423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18DA6774-5602-49AD-A56B-E4FBA0EF0DD4}"/>
              </a:ext>
            </a:extLst>
          </p:cNvPr>
          <p:cNvSpPr txBox="1"/>
          <p:nvPr/>
        </p:nvSpPr>
        <p:spPr>
          <a:xfrm>
            <a:off x="3329416" y="5794054"/>
            <a:ext cx="248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Original example</a:t>
            </a:r>
            <a:endParaRPr lang="de-DE" sz="1200" i="1" baseline="30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D519DD4-5A83-49E5-A083-5412C120BFF3}"/>
              </a:ext>
            </a:extLst>
          </p:cNvPr>
          <p:cNvSpPr txBox="1"/>
          <p:nvPr/>
        </p:nvSpPr>
        <p:spPr>
          <a:xfrm>
            <a:off x="4369588" y="6360168"/>
            <a:ext cx="248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Projected example</a:t>
            </a:r>
            <a:endParaRPr lang="de-DE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82A4B38B-3773-4F06-8EAF-2CB101B2B34C}"/>
              </a:ext>
            </a:extLst>
          </p:cNvPr>
          <p:cNvSpPr/>
          <p:nvPr/>
        </p:nvSpPr>
        <p:spPr>
          <a:xfrm>
            <a:off x="5463103" y="5336381"/>
            <a:ext cx="83622" cy="836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B609D62-314A-48CB-8F5E-F2976A666BFE}"/>
              </a:ext>
            </a:extLst>
          </p:cNvPr>
          <p:cNvCxnSpPr>
            <a:cxnSpLocks/>
          </p:cNvCxnSpPr>
          <p:nvPr/>
        </p:nvCxnSpPr>
        <p:spPr>
          <a:xfrm flipH="1" flipV="1">
            <a:off x="5584877" y="5461343"/>
            <a:ext cx="786881" cy="5370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fik 68">
            <a:extLst>
              <a:ext uri="{FF2B5EF4-FFF2-40B4-BE49-F238E27FC236}">
                <a16:creationId xmlns:a16="http://schemas.microsoft.com/office/drawing/2014/main" id="{21E3E8F8-8136-4F1A-A608-C8B19ADD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35" y="6039013"/>
            <a:ext cx="308112" cy="23600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F22DA80-77D0-40EC-8180-18FFECCAC93C}"/>
              </a:ext>
            </a:extLst>
          </p:cNvPr>
          <p:cNvSpPr txBox="1"/>
          <p:nvPr/>
        </p:nvSpPr>
        <p:spPr>
          <a:xfrm>
            <a:off x="2750975" y="3636061"/>
            <a:ext cx="3775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How to define this "neighborhood"?</a:t>
            </a:r>
            <a:endParaRPr lang="de-DE" sz="1600" b="1" u="sng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E62F2FC-3844-4E88-8A51-9406231025FF}"/>
              </a:ext>
            </a:extLst>
          </p:cNvPr>
          <p:cNvCxnSpPr>
            <a:cxnSpLocks/>
          </p:cNvCxnSpPr>
          <p:nvPr/>
        </p:nvCxnSpPr>
        <p:spPr>
          <a:xfrm flipH="1">
            <a:off x="5265519" y="3995756"/>
            <a:ext cx="271363" cy="600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5F4EFBD-3401-4878-9698-9A4E509A8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184" y="5989117"/>
            <a:ext cx="695304" cy="7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Normballs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E212DF-BA6C-4F34-BE78-74CDCB7F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26" y="1452233"/>
            <a:ext cx="2039915" cy="81938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D49F42F-0B97-480A-A54C-897A79E156E8}"/>
              </a:ext>
            </a:extLst>
          </p:cNvPr>
          <p:cNvSpPr txBox="1"/>
          <p:nvPr/>
        </p:nvSpPr>
        <p:spPr>
          <a:xfrm>
            <a:off x="439841" y="1708035"/>
            <a:ext cx="166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4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-norm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of vector: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3E41EDE1-D6DC-4E50-9697-27F0B11ADC61}"/>
              </a:ext>
            </a:extLst>
          </p:cNvPr>
          <p:cNvSpPr/>
          <p:nvPr/>
        </p:nvSpPr>
        <p:spPr>
          <a:xfrm rot="10800000">
            <a:off x="5313678" y="2338688"/>
            <a:ext cx="3199341" cy="692944"/>
          </a:xfrm>
          <a:prstGeom prst="wedgeRectCallout">
            <a:avLst>
              <a:gd name="adj1" fmla="val 20387"/>
              <a:gd name="adj2" fmla="val 797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CE3282D-4563-4B89-8DD5-4151E4B5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40" y="2472256"/>
            <a:ext cx="3079816" cy="486765"/>
          </a:xfrm>
          <a:prstGeom prst="rect">
            <a:avLst/>
          </a:prstGeom>
        </p:spPr>
      </p:pic>
      <p:sp>
        <p:nvSpPr>
          <p:cNvPr id="7" name="Foliennummernplatzhalter 2">
            <a:extLst>
              <a:ext uri="{FF2B5EF4-FFF2-40B4-BE49-F238E27FC236}">
                <a16:creationId xmlns:a16="http://schemas.microsoft.com/office/drawing/2014/main" id="{38209BDF-63E7-4E8E-B203-6F39361F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5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5A157BF-D583-456C-BDC3-CC6774C16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89" y="4165646"/>
            <a:ext cx="2577777" cy="25222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Normballs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3E911E-5664-43CF-83F5-79A6734D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E212DF-BA6C-4F34-BE78-74CDCB7FD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226" y="1454265"/>
            <a:ext cx="2039915" cy="81938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D49F42F-0B97-480A-A54C-897A79E156E8}"/>
              </a:ext>
            </a:extLst>
          </p:cNvPr>
          <p:cNvSpPr txBox="1"/>
          <p:nvPr/>
        </p:nvSpPr>
        <p:spPr>
          <a:xfrm>
            <a:off x="439841" y="1710067"/>
            <a:ext cx="166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4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-norm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of vector: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6BCB27-3382-4435-B04D-F7AAD93B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154" y="3390900"/>
            <a:ext cx="3744058" cy="31200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22877F5-2E2F-4FA0-8587-A35D909D5DB9}"/>
              </a:ext>
            </a:extLst>
          </p:cNvPr>
          <p:cNvSpPr txBox="1"/>
          <p:nvPr/>
        </p:nvSpPr>
        <p:spPr>
          <a:xfrm>
            <a:off x="439841" y="3299275"/>
            <a:ext cx="397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Euclidean projection </a:t>
            </a:r>
            <a:r>
              <a:rPr lang="de-CH" sz="1400" b="1" i="1">
                <a:latin typeface="Segoe UI" panose="020B0502040204020203" pitchFamily="34" charset="0"/>
                <a:cs typeface="Segoe UI" panose="020B0502040204020203" pitchFamily="34" charset="0"/>
              </a:rPr>
              <a:t>z’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of point </a:t>
            </a:r>
            <a:r>
              <a:rPr lang="de-CH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z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onto </a:t>
            </a:r>
            <a:r>
              <a:rPr lang="el-GR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-sized</a:t>
            </a:r>
          </a:p>
          <a:p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ℓ</a:t>
            </a:r>
            <a:r>
              <a:rPr lang="de-CH" sz="1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-normball around point </a:t>
            </a:r>
            <a:r>
              <a:rPr lang="de-CH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EFDAAA2-C68A-4FBB-A36F-923837592852}"/>
              </a:ext>
            </a:extLst>
          </p:cNvPr>
          <p:cNvSpPr txBox="1"/>
          <p:nvPr/>
        </p:nvSpPr>
        <p:spPr>
          <a:xfrm>
            <a:off x="6664750" y="4535345"/>
            <a:ext cx="27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de-DE" sz="1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BD4340-D7FB-409F-BCA8-64D2418BBA7C}"/>
              </a:ext>
            </a:extLst>
          </p:cNvPr>
          <p:cNvSpPr txBox="1"/>
          <p:nvPr/>
        </p:nvSpPr>
        <p:spPr>
          <a:xfrm>
            <a:off x="6233248" y="4960795"/>
            <a:ext cx="3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z’</a:t>
            </a:r>
            <a:endParaRPr lang="de-DE" sz="1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D6E62D9-A53A-43BE-8C3E-372B6D0C0700}"/>
              </a:ext>
            </a:extLst>
          </p:cNvPr>
          <p:cNvSpPr txBox="1"/>
          <p:nvPr/>
        </p:nvSpPr>
        <p:spPr>
          <a:xfrm>
            <a:off x="5706554" y="5440139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de-DE" sz="1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FC206FA-6DBF-49A5-86EB-6BE77AA1B196}"/>
              </a:ext>
            </a:extLst>
          </p:cNvPr>
          <p:cNvSpPr txBox="1"/>
          <p:nvPr/>
        </p:nvSpPr>
        <p:spPr>
          <a:xfrm>
            <a:off x="5848580" y="4830800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>
                <a:cs typeface="Segoe UI" panose="020B0502040204020203" pitchFamily="34" charset="0"/>
              </a:rPr>
              <a:t>ε</a:t>
            </a:r>
            <a:endParaRPr lang="de-DE" b="1">
              <a:cs typeface="Segoe UI" panose="020B0502040204020203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3BD9704-7FEB-4AA9-BC81-26779D4E0EBC}"/>
              </a:ext>
            </a:extLst>
          </p:cNvPr>
          <p:cNvSpPr txBox="1"/>
          <p:nvPr/>
        </p:nvSpPr>
        <p:spPr>
          <a:xfrm>
            <a:off x="439840" y="2503991"/>
            <a:ext cx="305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ε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-sized 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4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-normball 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around point </a:t>
            </a:r>
            <a:r>
              <a:rPr lang="de-CH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FB25942-A1F1-448E-B721-29D8E15A8C68}"/>
              </a:ext>
            </a:extLst>
          </p:cNvPr>
          <p:cNvSpPr txBox="1"/>
          <p:nvPr/>
        </p:nvSpPr>
        <p:spPr>
          <a:xfrm>
            <a:off x="6898329" y="5750967"/>
            <a:ext cx="1148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here, p=2; 2D vectors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E54936CC-7C1E-4AB5-B00A-5301AF2D8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21" y="2407919"/>
            <a:ext cx="3133161" cy="499920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E670AE8-056E-4989-8A4F-459474F27D6D}"/>
              </a:ext>
            </a:extLst>
          </p:cNvPr>
          <p:cNvSpPr/>
          <p:nvPr/>
        </p:nvSpPr>
        <p:spPr>
          <a:xfrm rot="5400000">
            <a:off x="7008604" y="2376685"/>
            <a:ext cx="70255" cy="1040774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792565-DFE2-4884-BB5B-99CD8E08B63F}"/>
              </a:ext>
            </a:extLst>
          </p:cNvPr>
          <p:cNvSpPr/>
          <p:nvPr/>
        </p:nvSpPr>
        <p:spPr>
          <a:xfrm>
            <a:off x="6123513" y="2916180"/>
            <a:ext cx="18494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4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-distance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of </a:t>
            </a:r>
            <a:r>
              <a:rPr lang="de-CH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x’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to </a:t>
            </a:r>
            <a:r>
              <a:rPr lang="de-CH" sz="14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endParaRPr lang="de-DE" sz="1400" i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Sprechblase: rechteckig 19">
            <a:extLst>
              <a:ext uri="{FF2B5EF4-FFF2-40B4-BE49-F238E27FC236}">
                <a16:creationId xmlns:a16="http://schemas.microsoft.com/office/drawing/2014/main" id="{59BD8AAC-22FA-43C3-B46F-56ACFC56B62C}"/>
              </a:ext>
            </a:extLst>
          </p:cNvPr>
          <p:cNvSpPr/>
          <p:nvPr/>
        </p:nvSpPr>
        <p:spPr>
          <a:xfrm rot="16200000">
            <a:off x="1669003" y="3966008"/>
            <a:ext cx="1742135" cy="2468247"/>
          </a:xfrm>
          <a:prstGeom prst="wedgeRectCallout">
            <a:avLst>
              <a:gd name="adj1" fmla="val -21065"/>
              <a:gd name="adj2" fmla="val 570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F9C0C9B-2375-4ECC-B7C5-1050D5C3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960" y="4474322"/>
            <a:ext cx="2159128" cy="145161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14242F00-ACEB-4791-93F6-FA183120A94D}"/>
              </a:ext>
            </a:extLst>
          </p:cNvPr>
          <p:cNvSpPr txBox="1"/>
          <p:nvPr/>
        </p:nvSpPr>
        <p:spPr>
          <a:xfrm>
            <a:off x="1229361" y="6169747"/>
            <a:ext cx="262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>
                <a:latin typeface="Segoe UI Semibold" panose="020B0702040204020203" pitchFamily="34" charset="0"/>
                <a:cs typeface="Segoe UI Semibold" panose="020B0702040204020203" pitchFamily="34" charset="0"/>
              </a:rPr>
              <a:t>limited possibility of semantic</a:t>
            </a:r>
          </a:p>
          <a:p>
            <a:pPr algn="ctr"/>
            <a:r>
              <a:rPr lang="de-DE" sz="1350">
                <a:latin typeface="Segoe UI Semibold" panose="020B0702040204020203" pitchFamily="34" charset="0"/>
                <a:cs typeface="Segoe UI Semibold" panose="020B0702040204020203" pitchFamily="34" charset="0"/>
              </a:rPr>
              <a:t>changes </a:t>
            </a:r>
            <a:r>
              <a:rPr lang="de-DE" sz="1350">
                <a:latin typeface="Segoe UI" panose="020B0502040204020203" pitchFamily="34" charset="0"/>
                <a:cs typeface="Segoe UI" panose="020B0502040204020203" pitchFamily="34" charset="0"/>
              </a:rPr>
              <a:t>(distance too large)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BD15DAA-B5D9-4BBE-8BC2-998DB40C8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674" y="5460683"/>
            <a:ext cx="434025" cy="4378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E2A702-7B6B-456C-A292-3678CEA3C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423" y="6176342"/>
            <a:ext cx="437832" cy="548241"/>
          </a:xfrm>
          <a:prstGeom prst="rect">
            <a:avLst/>
          </a:prstGeom>
        </p:spPr>
      </p:pic>
      <p:sp>
        <p:nvSpPr>
          <p:cNvPr id="10" name="Verbotsymbol 9">
            <a:extLst>
              <a:ext uri="{FF2B5EF4-FFF2-40B4-BE49-F238E27FC236}">
                <a16:creationId xmlns:a16="http://schemas.microsoft.com/office/drawing/2014/main" id="{8177BD8B-59B9-414C-BD05-AD86F8EF8A33}"/>
              </a:ext>
            </a:extLst>
          </p:cNvPr>
          <p:cNvSpPr/>
          <p:nvPr/>
        </p:nvSpPr>
        <p:spPr>
          <a:xfrm>
            <a:off x="4494755" y="6274187"/>
            <a:ext cx="352551" cy="352551"/>
          </a:xfrm>
          <a:prstGeom prst="noSmoking">
            <a:avLst>
              <a:gd name="adj" fmla="val 10220"/>
            </a:avLst>
          </a:prstGeom>
          <a:noFill/>
          <a:ln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7265B4-8299-4E87-9968-81BE36F0B6EC}"/>
              </a:ext>
            </a:extLst>
          </p:cNvPr>
          <p:cNvSpPr txBox="1"/>
          <p:nvPr/>
        </p:nvSpPr>
        <p:spPr>
          <a:xfrm>
            <a:off x="1111477" y="3961450"/>
            <a:ext cx="285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with images &amp; pixel normballs: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prechblase: rechteckig 29">
            <a:extLst>
              <a:ext uri="{FF2B5EF4-FFF2-40B4-BE49-F238E27FC236}">
                <a16:creationId xmlns:a16="http://schemas.microsoft.com/office/drawing/2014/main" id="{8AEB0720-A064-46DF-9F26-C3F10BF44F2E}"/>
              </a:ext>
            </a:extLst>
          </p:cNvPr>
          <p:cNvSpPr/>
          <p:nvPr/>
        </p:nvSpPr>
        <p:spPr>
          <a:xfrm rot="16200000">
            <a:off x="2265951" y="5194503"/>
            <a:ext cx="548240" cy="2468247"/>
          </a:xfrm>
          <a:prstGeom prst="wedgeRectCallout">
            <a:avLst>
              <a:gd name="adj1" fmla="val -20190"/>
              <a:gd name="adj2" fmla="val 4692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4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2" grpId="0"/>
      <p:bldP spid="33" grpId="0"/>
      <p:bldP spid="34" grpId="0"/>
      <p:bldP spid="36" grpId="0"/>
      <p:bldP spid="5" grpId="0" animBg="1"/>
      <p:bldP spid="6" grpId="0"/>
      <p:bldP spid="20" grpId="0" animBg="1"/>
      <p:bldP spid="22" grpId="0"/>
      <p:bldP spid="10" grpId="0" animBg="1"/>
      <p:bldP spid="28" grpId="0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82" y="3948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Defenses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Against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4174-7D85-4204-9EB9-E3640B93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088A7336-3210-4E43-9AFE-FA78EAA1F1F4}"/>
              </a:ext>
            </a:extLst>
          </p:cNvPr>
          <p:cNvSpPr/>
          <p:nvPr/>
        </p:nvSpPr>
        <p:spPr>
          <a:xfrm>
            <a:off x="5712967" y="3818801"/>
            <a:ext cx="1773683" cy="781354"/>
          </a:xfrm>
          <a:prstGeom prst="wedgeRectCallout">
            <a:avLst>
              <a:gd name="adj1" fmla="val -46610"/>
              <a:gd name="adj2" fmla="val 651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Adversarial attack used within defense!</a:t>
            </a:r>
            <a:endParaRPr lang="de-DE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BFFFC527-A75B-486F-A9F9-4561B1F535AD}"/>
              </a:ext>
            </a:extLst>
          </p:cNvPr>
          <p:cNvSpPr/>
          <p:nvPr/>
        </p:nvSpPr>
        <p:spPr>
          <a:xfrm rot="10800000">
            <a:off x="3489960" y="3499664"/>
            <a:ext cx="1905000" cy="402742"/>
          </a:xfrm>
          <a:prstGeom prst="wedgeRectCallout">
            <a:avLst>
              <a:gd name="adj1" fmla="val -36762"/>
              <a:gd name="adj2" fmla="val 827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52703F-3F67-430A-ADF7-E948AC381CBB}"/>
              </a:ext>
            </a:extLst>
          </p:cNvPr>
          <p:cNvSpPr txBox="1"/>
          <p:nvPr/>
        </p:nvSpPr>
        <p:spPr>
          <a:xfrm>
            <a:off x="3075184" y="3540704"/>
            <a:ext cx="273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e.g. some 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ℓ</a:t>
            </a:r>
            <a:r>
              <a:rPr lang="de-CH" sz="1400" b="1" baseline="3000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de-CH" sz="1400" b="1">
                <a:latin typeface="Segoe UI" panose="020B0502040204020203" pitchFamily="34" charset="0"/>
                <a:cs typeface="Segoe UI" panose="020B0502040204020203" pitchFamily="34" charset="0"/>
              </a:rPr>
              <a:t>-normball 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1522E81-E118-482A-9ED3-3B17CF0D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47" y="2818684"/>
            <a:ext cx="6149433" cy="4984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D0BE39E-DEFC-4294-B656-5BA291F61B45}"/>
              </a:ext>
            </a:extLst>
          </p:cNvPr>
          <p:cNvSpPr txBox="1"/>
          <p:nvPr/>
        </p:nvSpPr>
        <p:spPr>
          <a:xfrm>
            <a:off x="1525431" y="4534066"/>
            <a:ext cx="4032066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2.    Find x’ in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Neighborhood(x)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 maximizing loss</a:t>
            </a:r>
            <a:endParaRPr lang="de-CH" sz="1400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4288216-3AFF-4F76-BA58-4277BB0B0DEB}"/>
              </a:ext>
            </a:extLst>
          </p:cNvPr>
          <p:cNvSpPr txBox="1"/>
          <p:nvPr/>
        </p:nvSpPr>
        <p:spPr>
          <a:xfrm>
            <a:off x="1525431" y="4856455"/>
            <a:ext cx="4366773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3.    Minimize loss for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x’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 and current parameters </a:t>
            </a:r>
            <a:r>
              <a:rPr lang="el-GR" sz="1400" i="1">
                <a:latin typeface="Segoe UI" panose="020B0502040204020203" pitchFamily="34" charset="0"/>
                <a:cs typeface="Segoe UI" panose="020B0502040204020203" pitchFamily="34" charset="0"/>
              </a:rPr>
              <a:t>θ</a:t>
            </a:r>
            <a:endParaRPr lang="de-CH" sz="1400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F185C9-B489-4C05-AD64-EAF582CB959E}"/>
              </a:ext>
            </a:extLst>
          </p:cNvPr>
          <p:cNvSpPr txBox="1"/>
          <p:nvPr/>
        </p:nvSpPr>
        <p:spPr>
          <a:xfrm>
            <a:off x="1527143" y="4224796"/>
            <a:ext cx="4030353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Draw sample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x 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with label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y 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from training set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BC91948-8649-4D71-B66F-5695D162E85A}"/>
              </a:ext>
            </a:extLst>
          </p:cNvPr>
          <p:cNvSpPr txBox="1"/>
          <p:nvPr/>
        </p:nvSpPr>
        <p:spPr>
          <a:xfrm>
            <a:off x="1525431" y="3896142"/>
            <a:ext cx="2629822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During each training iteration:</a:t>
            </a:r>
          </a:p>
        </p:txBody>
      </p:sp>
    </p:spTree>
    <p:extLst>
      <p:ext uri="{BB962C8B-B14F-4D97-AF65-F5344CB8AC3E}">
        <p14:creationId xmlns:p14="http://schemas.microsoft.com/office/powerpoint/2010/main" val="14776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Meaningless Perturbation 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3E911E-5664-43CF-83F5-79A6734D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839FA46-874B-454B-B896-165B615E4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19" y="1708934"/>
            <a:ext cx="5771762" cy="43190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554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Meaningless Perturbation 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F2737F-8322-49D0-AB2D-0C401CAB5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3" y="2017569"/>
            <a:ext cx="6169396" cy="162965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C95177-6CB9-41B9-B435-8ED8CB8D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C987DF-4655-470D-A0A0-55A1FE12E6E8}"/>
              </a:ext>
            </a:extLst>
          </p:cNvPr>
          <p:cNvSpPr txBox="1"/>
          <p:nvPr/>
        </p:nvSpPr>
        <p:spPr>
          <a:xfrm>
            <a:off x="1" y="5882186"/>
            <a:ext cx="922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➜ no meaningful semantic difference to human observer!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25EFAF-B409-43E6-8662-9EBEB925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472" y="3785721"/>
            <a:ext cx="6169396" cy="16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More Meaningful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Perturbations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907C37-8DE2-4F11-AD11-53310445754F}"/>
              </a:ext>
            </a:extLst>
          </p:cNvPr>
          <p:cNvSpPr txBox="1"/>
          <p:nvPr/>
        </p:nvSpPr>
        <p:spPr>
          <a:xfrm>
            <a:off x="394282" y="1517048"/>
            <a:ext cx="835543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Paper’s approach:</a:t>
            </a:r>
          </a:p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Change 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scene parameters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instead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directly changing pixels to obtain adversarial examples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2037BF-D53A-4549-825E-6A5830A0C469}"/>
              </a:ext>
            </a:extLst>
          </p:cNvPr>
          <p:cNvSpPr txBox="1"/>
          <p:nvPr/>
        </p:nvSpPr>
        <p:spPr>
          <a:xfrm>
            <a:off x="394282" y="6022005"/>
            <a:ext cx="7484348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➔ Image-generating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I(U, V)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gives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pixels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from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scene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parameters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de-CH" sz="16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de-CH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26680C-3877-4364-939D-7F7B047D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C8C79D-70AA-4436-A69F-763E2021F130}"/>
              </a:ext>
            </a:extLst>
          </p:cNvPr>
          <p:cNvSpPr txBox="1"/>
          <p:nvPr/>
        </p:nvSpPr>
        <p:spPr>
          <a:xfrm>
            <a:off x="1306131" y="5481575"/>
            <a:ext cx="231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Lighting parameters 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513743-226C-44E0-BC58-F1C12AE805BB}"/>
              </a:ext>
            </a:extLst>
          </p:cNvPr>
          <p:cNvSpPr txBox="1"/>
          <p:nvPr/>
        </p:nvSpPr>
        <p:spPr>
          <a:xfrm>
            <a:off x="5132877" y="5410361"/>
            <a:ext cx="286974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Geometric parameters 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F985C72-A4A0-4671-96DA-76DA54080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5" y="3637487"/>
            <a:ext cx="1119880" cy="1302239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6903F686-F93A-4C14-A537-E84D7D2B12A8}"/>
              </a:ext>
            </a:extLst>
          </p:cNvPr>
          <p:cNvSpPr/>
          <p:nvPr/>
        </p:nvSpPr>
        <p:spPr>
          <a:xfrm>
            <a:off x="2276938" y="4313220"/>
            <a:ext cx="448019" cy="325737"/>
          </a:xfrm>
          <a:prstGeom prst="rightArrow">
            <a:avLst>
              <a:gd name="adj1" fmla="val 35964"/>
              <a:gd name="adj2" fmla="val 5818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2D8504DA-C095-4775-AC79-F4955530F2C3}"/>
              </a:ext>
            </a:extLst>
          </p:cNvPr>
          <p:cNvSpPr/>
          <p:nvPr/>
        </p:nvSpPr>
        <p:spPr>
          <a:xfrm>
            <a:off x="6380319" y="4313220"/>
            <a:ext cx="448019" cy="325737"/>
          </a:xfrm>
          <a:prstGeom prst="rightArrow">
            <a:avLst>
              <a:gd name="adj1" fmla="val 35964"/>
              <a:gd name="adj2" fmla="val 5818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4D4E720-2C15-485F-94BB-BDEA5DA9A5AD}"/>
              </a:ext>
            </a:extLst>
          </p:cNvPr>
          <p:cNvSpPr/>
          <p:nvPr/>
        </p:nvSpPr>
        <p:spPr>
          <a:xfrm>
            <a:off x="1331563" y="5033899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b="1" i="1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de-CH" b="1" i="1" baseline="-2500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de-DE" baseline="-2500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628EC5C-6EB0-4072-95B4-C118405C93AB}"/>
              </a:ext>
            </a:extLst>
          </p:cNvPr>
          <p:cNvSpPr/>
          <p:nvPr/>
        </p:nvSpPr>
        <p:spPr>
          <a:xfrm>
            <a:off x="3163482" y="5038661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b="1" i="1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de-CH" b="1" i="1" baseline="-250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de-DE" baseline="-2500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79E1C11-5F26-43E6-A295-C375CAB31462}"/>
              </a:ext>
            </a:extLst>
          </p:cNvPr>
          <p:cNvSpPr/>
          <p:nvPr/>
        </p:nvSpPr>
        <p:spPr>
          <a:xfrm>
            <a:off x="5434945" y="5033899"/>
            <a:ext cx="43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i="1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de-CH" b="1" i="1" baseline="-2500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de-DE" baseline="-2500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648C8C-B134-46CB-B3AD-06423A5A053C}"/>
              </a:ext>
            </a:extLst>
          </p:cNvPr>
          <p:cNvSpPr/>
          <p:nvPr/>
        </p:nvSpPr>
        <p:spPr>
          <a:xfrm>
            <a:off x="7033260" y="5033899"/>
            <a:ext cx="1051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b="1" i="1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de-CH" b="1" i="1" baseline="-250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de-DE" baseline="-250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B207D5-9797-4E37-96DC-799C1809E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47" y="3636549"/>
            <a:ext cx="1128584" cy="13114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EAADB4C-6DEE-4105-AC30-B28854905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14" y="3636549"/>
            <a:ext cx="1128584" cy="13114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1A3D4F3-F0B3-418D-8621-208136E39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07" y="3637314"/>
            <a:ext cx="1258223" cy="130774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62123E9-8077-4E63-85C4-A4F3D410CFEE}"/>
              </a:ext>
            </a:extLst>
          </p:cNvPr>
          <p:cNvSpPr/>
          <p:nvPr/>
        </p:nvSpPr>
        <p:spPr>
          <a:xfrm>
            <a:off x="394282" y="2400202"/>
            <a:ext cx="8355436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➔ Can significantly alter image’s pixels by introducing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semantic, plausible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changes</a:t>
            </a:r>
            <a:b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   </a:t>
            </a:r>
            <a:r>
              <a:rPr lang="de-CH" sz="105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(e.g. illumination shifts), while still remaining photorealistic!</a:t>
            </a:r>
            <a:endParaRPr lang="de-DE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68414FD-CF26-41BF-AEC5-4CC23EC0AE87}"/>
              </a:ext>
            </a:extLst>
          </p:cNvPr>
          <p:cNvSpPr txBox="1"/>
          <p:nvPr/>
        </p:nvSpPr>
        <p:spPr>
          <a:xfrm>
            <a:off x="0" y="3044210"/>
            <a:ext cx="9144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scene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changed?</a:t>
            </a:r>
          </a:p>
        </p:txBody>
      </p:sp>
    </p:spTree>
    <p:extLst>
      <p:ext uri="{BB962C8B-B14F-4D97-AF65-F5344CB8AC3E}">
        <p14:creationId xmlns:p14="http://schemas.microsoft.com/office/powerpoint/2010/main" val="2482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4" grpId="0"/>
      <p:bldP spid="21" grpId="0" animBg="1"/>
      <p:bldP spid="25" grpId="0" animBg="1"/>
      <p:bldP spid="38" grpId="0"/>
      <p:bldP spid="39" grpId="0"/>
      <p:bldP spid="40" grpId="0"/>
      <p:bldP spid="41" grpId="0"/>
      <p:bldP spid="22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1E99D68-3E31-44D5-8619-9DC4E9F5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" y="3837892"/>
            <a:ext cx="2641001" cy="5920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More Meaningful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Perturbations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2037BF-D53A-4549-825E-6A5830A0C469}"/>
              </a:ext>
            </a:extLst>
          </p:cNvPr>
          <p:cNvSpPr txBox="1"/>
          <p:nvPr/>
        </p:nvSpPr>
        <p:spPr>
          <a:xfrm>
            <a:off x="394282" y="2567591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Image-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generating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function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I(U, V)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gives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pixels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from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scene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parameters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A10D53-B40B-4C30-A39D-3331021E789A}"/>
              </a:ext>
            </a:extLst>
          </p:cNvPr>
          <p:cNvSpPr txBox="1"/>
          <p:nvPr/>
        </p:nvSpPr>
        <p:spPr>
          <a:xfrm>
            <a:off x="394282" y="3144832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aim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able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87B3C45-3B96-4325-B9B0-39DFB3417A06}"/>
              </a:ext>
            </a:extLst>
          </p:cNvPr>
          <p:cNvSpPr txBox="1"/>
          <p:nvPr/>
        </p:nvSpPr>
        <p:spPr>
          <a:xfrm>
            <a:off x="3035283" y="3906832"/>
            <a:ext cx="78759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64F2A0-4749-4D5C-825A-23FD7BA01F31}"/>
              </a:ext>
            </a:extLst>
          </p:cNvPr>
          <p:cNvSpPr txBox="1"/>
          <p:nvPr/>
        </p:nvSpPr>
        <p:spPr>
          <a:xfrm>
            <a:off x="473942" y="4668832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I(U, V) </a:t>
            </a: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must </a:t>
            </a:r>
            <a:r>
              <a:rPr lang="de-CH" sz="1600" b="1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 differentiable w.r.t. 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CH" sz="1600" b="1" i="1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de-CH" sz="1600" b="1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26680C-3877-4364-939D-7F7B047D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61B400E-C02F-445B-B656-7241FD19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16" y="3917111"/>
            <a:ext cx="2341390" cy="4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Towards a Differentiable </a:t>
            </a:r>
            <a:r>
              <a:rPr lang="de-CH" sz="4000" i="1">
                <a:latin typeface="Segoe UI Light" panose="020B0502040204020203" pitchFamily="34" charset="0"/>
                <a:cs typeface="Segoe UI Light" panose="020B0502040204020203" pitchFamily="34" charset="0"/>
              </a:rPr>
              <a:t>I(U, V)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907C37-8DE2-4F11-AD11-53310445754F}"/>
              </a:ext>
            </a:extLst>
          </p:cNvPr>
          <p:cNvSpPr txBox="1"/>
          <p:nvPr/>
        </p:nvSpPr>
        <p:spPr>
          <a:xfrm>
            <a:off x="394282" y="1682300"/>
            <a:ext cx="748434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Rendering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equation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Kajiya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, 1986)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describes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propagation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of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light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through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point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in space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(used to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render CGI images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47BE56-9D12-41C4-86D9-4448C73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723B8F-6F2C-4AF4-8B3E-7C6F9BDB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5" y="3148471"/>
            <a:ext cx="6872479" cy="6234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5FA65D7-92FC-49C6-952A-7E6D0FB3F7BB}"/>
              </a:ext>
            </a:extLst>
          </p:cNvPr>
          <p:cNvSpPr txBox="1"/>
          <p:nvPr/>
        </p:nvSpPr>
        <p:spPr>
          <a:xfrm>
            <a:off x="127544" y="3710526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E10E608-2305-4D4E-9906-6E23D242AAB2}"/>
              </a:ext>
            </a:extLst>
          </p:cNvPr>
          <p:cNvSpPr/>
          <p:nvPr/>
        </p:nvSpPr>
        <p:spPr>
          <a:xfrm rot="5400000">
            <a:off x="585148" y="3480925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4DF045F-A93E-41DF-BC21-E7C503921E8B}"/>
              </a:ext>
            </a:extLst>
          </p:cNvPr>
          <p:cNvSpPr txBox="1"/>
          <p:nvPr/>
        </p:nvSpPr>
        <p:spPr>
          <a:xfrm>
            <a:off x="451134" y="2625602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 in space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D01389DC-05A0-48EB-8C89-290471B88071}"/>
              </a:ext>
            </a:extLst>
          </p:cNvPr>
          <p:cNvSpPr/>
          <p:nvPr/>
        </p:nvSpPr>
        <p:spPr>
          <a:xfrm rot="16200000">
            <a:off x="910871" y="3203852"/>
            <a:ext cx="109464" cy="16049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980449C-2F5F-42E6-BC2E-1ACC2C040278}"/>
              </a:ext>
            </a:extLst>
          </p:cNvPr>
          <p:cNvSpPr txBox="1"/>
          <p:nvPr/>
        </p:nvSpPr>
        <p:spPr>
          <a:xfrm>
            <a:off x="782320" y="3709930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4077DA4A-D763-498A-8991-60852C31A00D}"/>
              </a:ext>
            </a:extLst>
          </p:cNvPr>
          <p:cNvSpPr/>
          <p:nvPr/>
        </p:nvSpPr>
        <p:spPr>
          <a:xfrm rot="5400000">
            <a:off x="1225156" y="3480925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48E5B4-30CE-427C-B611-D2CD0B468A44}"/>
              </a:ext>
            </a:extLst>
          </p:cNvPr>
          <p:cNvSpPr txBox="1"/>
          <p:nvPr/>
        </p:nvSpPr>
        <p:spPr>
          <a:xfrm>
            <a:off x="1522494" y="2619651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emitted radiance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25EC3D9A-3D99-4B07-8DC7-51D1104871A4}"/>
              </a:ext>
            </a:extLst>
          </p:cNvPr>
          <p:cNvSpPr/>
          <p:nvPr/>
        </p:nvSpPr>
        <p:spPr>
          <a:xfrm rot="16200000">
            <a:off x="1972646" y="3149168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F1E8880-5AE2-48B7-8130-2EC75C3CE589}"/>
              </a:ext>
            </a:extLst>
          </p:cNvPr>
          <p:cNvSpPr txBox="1"/>
          <p:nvPr/>
        </p:nvSpPr>
        <p:spPr>
          <a:xfrm>
            <a:off x="4734255" y="3707439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94EB6848-34BC-44FD-BFE0-921199DD2DE6}"/>
              </a:ext>
            </a:extLst>
          </p:cNvPr>
          <p:cNvSpPr/>
          <p:nvPr/>
        </p:nvSpPr>
        <p:spPr>
          <a:xfrm rot="5400000">
            <a:off x="5182476" y="3496044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499BD94-BF8B-42F9-86DA-F8970608030A}"/>
              </a:ext>
            </a:extLst>
          </p:cNvPr>
          <p:cNvSpPr txBox="1"/>
          <p:nvPr/>
        </p:nvSpPr>
        <p:spPr>
          <a:xfrm>
            <a:off x="3153243" y="2394769"/>
            <a:ext cx="1526840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of light from material at point p</a:t>
            </a:r>
          </a:p>
        </p:txBody>
      </p:sp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3B847149-25D5-4396-B723-399769568676}"/>
              </a:ext>
            </a:extLst>
          </p:cNvPr>
          <p:cNvSpPr/>
          <p:nvPr/>
        </p:nvSpPr>
        <p:spPr>
          <a:xfrm rot="5400000">
            <a:off x="3461802" y="3727643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7B230CA-04E6-4021-8294-D1ADD46C4F0F}"/>
              </a:ext>
            </a:extLst>
          </p:cNvPr>
          <p:cNvSpPr txBox="1"/>
          <p:nvPr/>
        </p:nvSpPr>
        <p:spPr>
          <a:xfrm>
            <a:off x="5321233" y="2604467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2798A4C9-A062-4784-9344-64D848147958}"/>
              </a:ext>
            </a:extLst>
          </p:cNvPr>
          <p:cNvSpPr/>
          <p:nvPr/>
        </p:nvSpPr>
        <p:spPr>
          <a:xfrm rot="16200000">
            <a:off x="3800123" y="3106327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26476E87-E5FA-40CA-B230-12708C621C9B}"/>
              </a:ext>
            </a:extLst>
          </p:cNvPr>
          <p:cNvSpPr/>
          <p:nvPr/>
        </p:nvSpPr>
        <p:spPr>
          <a:xfrm rot="16200000">
            <a:off x="5772971" y="3110243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3F863A85-E2DE-4B80-BB99-DAB1882B6B50}"/>
              </a:ext>
            </a:extLst>
          </p:cNvPr>
          <p:cNvSpPr/>
          <p:nvPr/>
        </p:nvSpPr>
        <p:spPr>
          <a:xfrm rot="5400000">
            <a:off x="6668336" y="3559698"/>
            <a:ext cx="116498" cy="15054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FF8ABC2-C5A3-466A-A909-FC280A16662D}"/>
              </a:ext>
            </a:extLst>
          </p:cNvPr>
          <p:cNvSpPr txBox="1"/>
          <p:nvPr/>
        </p:nvSpPr>
        <p:spPr>
          <a:xfrm>
            <a:off x="6220115" y="3707439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surface normal at </a:t>
            </a:r>
            <a:r>
              <a:rPr lang="de-CH" sz="1200" i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C615F1-8E32-46FE-8D40-E9D8E4226307}"/>
              </a:ext>
            </a:extLst>
          </p:cNvPr>
          <p:cNvSpPr txBox="1"/>
          <p:nvPr/>
        </p:nvSpPr>
        <p:spPr>
          <a:xfrm>
            <a:off x="2996600" y="3950797"/>
            <a:ext cx="1046901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hemisphere of incoming angles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F3BD94-417C-42D4-88F2-D7DAFBE63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01" y="4738719"/>
            <a:ext cx="4449109" cy="19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1" grpId="0" animBg="1"/>
      <p:bldP spid="21" grpId="0"/>
      <p:bldP spid="24" grpId="0" animBg="1"/>
      <p:bldP spid="25" grpId="0"/>
      <p:bldP spid="26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7" grpId="0" animBg="1"/>
      <p:bldP spid="39" grpId="0" animBg="1"/>
      <p:bldP spid="42" grpId="0" animBg="1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7886700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7EF27C5-B109-4FD6-9889-F0C05C3F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2" y="3499861"/>
            <a:ext cx="3582758" cy="9362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05C2FA-6395-42DF-8987-46AE7633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0" y="2179123"/>
            <a:ext cx="890940" cy="1015088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EEF05ACC-02B5-40EC-86B1-2A4815E39154}"/>
              </a:ext>
            </a:extLst>
          </p:cNvPr>
          <p:cNvSpPr/>
          <p:nvPr/>
        </p:nvSpPr>
        <p:spPr>
          <a:xfrm>
            <a:off x="4266170" y="2535786"/>
            <a:ext cx="401136" cy="280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9EAE5C-9612-44D7-BD98-7BA51B8086EB}"/>
              </a:ext>
            </a:extLst>
          </p:cNvPr>
          <p:cNvSpPr txBox="1"/>
          <p:nvPr/>
        </p:nvSpPr>
        <p:spPr>
          <a:xfrm>
            <a:off x="7387047" y="2352761"/>
            <a:ext cx="1577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r>
              <a:rPr lang="de-CH" err="1">
                <a:latin typeface="Segoe UI" panose="020B0502040204020203" pitchFamily="34" charset="0"/>
                <a:cs typeface="Segoe UI" panose="020B0502040204020203" pitchFamily="34" charset="0"/>
              </a:rPr>
              <a:t>panda</a:t>
            </a:r>
            <a:r>
              <a:rPr lang="de-CH"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  <a:br>
              <a:rPr lang="de-CH"/>
            </a:b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57.7% </a:t>
            </a:r>
            <a:r>
              <a:rPr lang="de-CH" sz="1400" err="1">
                <a:latin typeface="Segoe UI" panose="020B0502040204020203" pitchFamily="34" charset="0"/>
                <a:cs typeface="Segoe UI" panose="020B0502040204020203" pitchFamily="34" charset="0"/>
              </a:rPr>
              <a:t>confidence</a:t>
            </a:r>
            <a:endParaRPr lang="de-D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AF4754D-774D-4256-B054-3D73FC8B8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26" y="2205801"/>
            <a:ext cx="1821733" cy="940249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21C73808-8188-420C-A171-4DCEC8AE456A}"/>
              </a:ext>
            </a:extLst>
          </p:cNvPr>
          <p:cNvSpPr/>
          <p:nvPr/>
        </p:nvSpPr>
        <p:spPr>
          <a:xfrm>
            <a:off x="6867279" y="2546527"/>
            <a:ext cx="401136" cy="280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10030C6D-740C-4660-9060-7E1E2DD4D65A}"/>
              </a:ext>
            </a:extLst>
          </p:cNvPr>
          <p:cNvSpPr/>
          <p:nvPr/>
        </p:nvSpPr>
        <p:spPr>
          <a:xfrm>
            <a:off x="4266170" y="3851327"/>
            <a:ext cx="401136" cy="280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BE024B-0B92-4859-B247-57A87B4FDC85}"/>
              </a:ext>
            </a:extLst>
          </p:cNvPr>
          <p:cNvSpPr txBox="1"/>
          <p:nvPr/>
        </p:nvSpPr>
        <p:spPr>
          <a:xfrm>
            <a:off x="7339759" y="366830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r>
              <a:rPr lang="de-CH" err="1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gibbon</a:t>
            </a:r>
            <a:r>
              <a:rPr lang="de-CH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"</a:t>
            </a:r>
            <a:br>
              <a:rPr lang="de-CH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de-CH" sz="1400" b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99.3% </a:t>
            </a:r>
            <a:r>
              <a:rPr lang="de-CH" sz="1400" b="1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confidence</a:t>
            </a:r>
            <a:endParaRPr lang="de-DE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58B3B-F13B-4800-B19B-C9789E8D3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26" y="3521342"/>
            <a:ext cx="1821733" cy="940249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E86F51EA-D7E1-475A-8A46-71B1BA3DB678}"/>
              </a:ext>
            </a:extLst>
          </p:cNvPr>
          <p:cNvSpPr/>
          <p:nvPr/>
        </p:nvSpPr>
        <p:spPr>
          <a:xfrm>
            <a:off x="6867279" y="3862068"/>
            <a:ext cx="401136" cy="280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B79DCE5-6B8F-4F90-A936-ECA3DD191BF4}"/>
              </a:ext>
            </a:extLst>
          </p:cNvPr>
          <p:cNvSpPr txBox="1"/>
          <p:nvPr/>
        </p:nvSpPr>
        <p:spPr>
          <a:xfrm>
            <a:off x="1628601" y="4652536"/>
            <a:ext cx="1804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err="1">
                <a:latin typeface="Segoe UI" panose="020B0502040204020203" pitchFamily="34" charset="0"/>
                <a:cs typeface="Segoe UI" panose="020B0502040204020203" pitchFamily="34" charset="0"/>
              </a:rPr>
              <a:t>adversarial</a:t>
            </a:r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 perturbation</a:t>
            </a:r>
            <a:endParaRPr lang="de-DE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D6666DD-FAB5-4474-8907-B6442983D3F2}"/>
              </a:ext>
            </a:extLst>
          </p:cNvPr>
          <p:cNvSpPr/>
          <p:nvPr/>
        </p:nvSpPr>
        <p:spPr>
          <a:xfrm rot="5400000">
            <a:off x="2413591" y="4144288"/>
            <a:ext cx="125834" cy="800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90033C-4C60-4FBE-9D41-AF2F1BD8EB46}"/>
              </a:ext>
            </a:extLst>
          </p:cNvPr>
          <p:cNvSpPr/>
          <p:nvPr/>
        </p:nvSpPr>
        <p:spPr>
          <a:xfrm>
            <a:off x="1540328" y="3831026"/>
            <a:ext cx="475171" cy="2802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84CEDB-91C7-45F0-BA61-373238B1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547B85-B86F-4390-84B3-18786CDBE278}"/>
              </a:ext>
            </a:extLst>
          </p:cNvPr>
          <p:cNvSpPr txBox="1"/>
          <p:nvPr/>
        </p:nvSpPr>
        <p:spPr>
          <a:xfrm>
            <a:off x="210411" y="6426334"/>
            <a:ext cx="3732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err="1">
                <a:latin typeface="Segoe UI" panose="020B0502040204020203" pitchFamily="34" charset="0"/>
                <a:cs typeface="Segoe UI" panose="020B0502040204020203" pitchFamily="34" charset="0"/>
              </a:rPr>
              <a:t>Explaining</a:t>
            </a:r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CH" sz="1100" err="1">
                <a:latin typeface="Segoe UI" panose="020B0502040204020203" pitchFamily="34" charset="0"/>
                <a:cs typeface="Segoe UI" panose="020B0502040204020203" pitchFamily="34" charset="0"/>
              </a:rPr>
              <a:t>Harnessing</a:t>
            </a:r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100" err="1">
                <a:latin typeface="Segoe UI" panose="020B0502040204020203" pitchFamily="34" charset="0"/>
                <a:cs typeface="Segoe UI" panose="020B0502040204020203" pitchFamily="34" charset="0"/>
              </a:rPr>
              <a:t>Adversarial</a:t>
            </a:r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100" err="1">
                <a:latin typeface="Segoe UI" panose="020B0502040204020203" pitchFamily="34" charset="0"/>
                <a:cs typeface="Segoe UI" panose="020B0502040204020203" pitchFamily="34" charset="0"/>
              </a:rPr>
              <a:t>Examples</a:t>
            </a:r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; ICLR ‘15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34E55CF-2386-40B0-922E-DE0292746FEF}"/>
              </a:ext>
            </a:extLst>
          </p:cNvPr>
          <p:cNvSpPr txBox="1"/>
          <p:nvPr/>
        </p:nvSpPr>
        <p:spPr>
          <a:xfrm>
            <a:off x="210411" y="5426358"/>
            <a:ext cx="665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Also possible with audio, text, …</a:t>
            </a:r>
            <a:endParaRPr lang="de-DE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  <p:bldP spid="25" grpId="0" animBg="1"/>
      <p:bldP spid="3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Towards a Differentiable </a:t>
            </a:r>
            <a:r>
              <a:rPr lang="de-CH" sz="4000" i="1">
                <a:latin typeface="Segoe UI Light" panose="020B0502040204020203" pitchFamily="34" charset="0"/>
                <a:cs typeface="Segoe UI Light" panose="020B0502040204020203" pitchFamily="34" charset="0"/>
              </a:rPr>
              <a:t>I(U, V)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C907C37-8DE2-4F11-AD11-53310445754F}"/>
              </a:ext>
            </a:extLst>
          </p:cNvPr>
          <p:cNvSpPr txBox="1"/>
          <p:nvPr/>
        </p:nvSpPr>
        <p:spPr>
          <a:xfrm>
            <a:off x="394282" y="1682300"/>
            <a:ext cx="748434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Rendering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equation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Kajiya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, 1986)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describes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propagation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of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light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through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point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in space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(used to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render CGI images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72F9E9-6F74-4073-BC32-1802380EFA89}"/>
              </a:ext>
            </a:extLst>
          </p:cNvPr>
          <p:cNvSpPr txBox="1"/>
          <p:nvPr/>
        </p:nvSpPr>
        <p:spPr>
          <a:xfrm>
            <a:off x="420654" y="4843999"/>
            <a:ext cx="806421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Goal: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simplify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right-hand side and try to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obtain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expression that is differentiable</a:t>
            </a:r>
            <a:b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w.r.t.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U and V,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so we can take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47BE56-9D12-41C4-86D9-4448C73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723B8F-6F2C-4AF4-8B3E-7C6F9BDB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75" y="3148471"/>
            <a:ext cx="6872479" cy="6234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5FA65D7-92FC-49C6-952A-7E6D0FB3F7BB}"/>
              </a:ext>
            </a:extLst>
          </p:cNvPr>
          <p:cNvSpPr txBox="1"/>
          <p:nvPr/>
        </p:nvSpPr>
        <p:spPr>
          <a:xfrm>
            <a:off x="127544" y="3710526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E10E608-2305-4D4E-9906-6E23D242AAB2}"/>
              </a:ext>
            </a:extLst>
          </p:cNvPr>
          <p:cNvSpPr/>
          <p:nvPr/>
        </p:nvSpPr>
        <p:spPr>
          <a:xfrm rot="5400000">
            <a:off x="585148" y="3480925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4DF045F-A93E-41DF-BC21-E7C503921E8B}"/>
              </a:ext>
            </a:extLst>
          </p:cNvPr>
          <p:cNvSpPr txBox="1"/>
          <p:nvPr/>
        </p:nvSpPr>
        <p:spPr>
          <a:xfrm>
            <a:off x="451134" y="2625602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 in space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D01389DC-05A0-48EB-8C89-290471B88071}"/>
              </a:ext>
            </a:extLst>
          </p:cNvPr>
          <p:cNvSpPr/>
          <p:nvPr/>
        </p:nvSpPr>
        <p:spPr>
          <a:xfrm rot="16200000">
            <a:off x="910871" y="3203852"/>
            <a:ext cx="109464" cy="16049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980449C-2F5F-42E6-BC2E-1ACC2C040278}"/>
              </a:ext>
            </a:extLst>
          </p:cNvPr>
          <p:cNvSpPr txBox="1"/>
          <p:nvPr/>
        </p:nvSpPr>
        <p:spPr>
          <a:xfrm>
            <a:off x="782320" y="3709930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4077DA4A-D763-498A-8991-60852C31A00D}"/>
              </a:ext>
            </a:extLst>
          </p:cNvPr>
          <p:cNvSpPr/>
          <p:nvPr/>
        </p:nvSpPr>
        <p:spPr>
          <a:xfrm rot="5400000">
            <a:off x="1225156" y="3480925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B48E5B4-30CE-427C-B611-D2CD0B468A44}"/>
              </a:ext>
            </a:extLst>
          </p:cNvPr>
          <p:cNvSpPr txBox="1"/>
          <p:nvPr/>
        </p:nvSpPr>
        <p:spPr>
          <a:xfrm>
            <a:off x="1522494" y="2619651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emitted radiance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25EC3D9A-3D99-4B07-8DC7-51D1104871A4}"/>
              </a:ext>
            </a:extLst>
          </p:cNvPr>
          <p:cNvSpPr/>
          <p:nvPr/>
        </p:nvSpPr>
        <p:spPr>
          <a:xfrm rot="16200000">
            <a:off x="1972646" y="3149168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F1E8880-5AE2-48B7-8130-2EC75C3CE589}"/>
              </a:ext>
            </a:extLst>
          </p:cNvPr>
          <p:cNvSpPr txBox="1"/>
          <p:nvPr/>
        </p:nvSpPr>
        <p:spPr>
          <a:xfrm>
            <a:off x="4734255" y="3707439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94EB6848-34BC-44FD-BFE0-921199DD2DE6}"/>
              </a:ext>
            </a:extLst>
          </p:cNvPr>
          <p:cNvSpPr/>
          <p:nvPr/>
        </p:nvSpPr>
        <p:spPr>
          <a:xfrm rot="5400000">
            <a:off x="5182476" y="3496044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499BD94-BF8B-42F9-86DA-F8970608030A}"/>
              </a:ext>
            </a:extLst>
          </p:cNvPr>
          <p:cNvSpPr txBox="1"/>
          <p:nvPr/>
        </p:nvSpPr>
        <p:spPr>
          <a:xfrm>
            <a:off x="3153243" y="2394769"/>
            <a:ext cx="1526840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of light from material at point p</a:t>
            </a:r>
          </a:p>
        </p:txBody>
      </p:sp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3B847149-25D5-4396-B723-399769568676}"/>
              </a:ext>
            </a:extLst>
          </p:cNvPr>
          <p:cNvSpPr/>
          <p:nvPr/>
        </p:nvSpPr>
        <p:spPr>
          <a:xfrm rot="5400000">
            <a:off x="3461802" y="3727643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7B230CA-04E6-4021-8294-D1ADD46C4F0F}"/>
              </a:ext>
            </a:extLst>
          </p:cNvPr>
          <p:cNvSpPr txBox="1"/>
          <p:nvPr/>
        </p:nvSpPr>
        <p:spPr>
          <a:xfrm>
            <a:off x="5321233" y="2604467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2798A4C9-A062-4784-9344-64D848147958}"/>
              </a:ext>
            </a:extLst>
          </p:cNvPr>
          <p:cNvSpPr/>
          <p:nvPr/>
        </p:nvSpPr>
        <p:spPr>
          <a:xfrm rot="16200000">
            <a:off x="3800123" y="3106327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26476E87-E5FA-40CA-B230-12708C621C9B}"/>
              </a:ext>
            </a:extLst>
          </p:cNvPr>
          <p:cNvSpPr/>
          <p:nvPr/>
        </p:nvSpPr>
        <p:spPr>
          <a:xfrm rot="16200000">
            <a:off x="5772971" y="3110243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3F863A85-E2DE-4B80-BB99-DAB1882B6B50}"/>
              </a:ext>
            </a:extLst>
          </p:cNvPr>
          <p:cNvSpPr/>
          <p:nvPr/>
        </p:nvSpPr>
        <p:spPr>
          <a:xfrm rot="5400000">
            <a:off x="6668336" y="3559698"/>
            <a:ext cx="116498" cy="15054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FF8ABC2-C5A3-466A-A909-FC280A16662D}"/>
              </a:ext>
            </a:extLst>
          </p:cNvPr>
          <p:cNvSpPr txBox="1"/>
          <p:nvPr/>
        </p:nvSpPr>
        <p:spPr>
          <a:xfrm>
            <a:off x="6220115" y="3707439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surface normal at </a:t>
            </a:r>
            <a:r>
              <a:rPr lang="de-CH" sz="1200" i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9C615F1-8E32-46FE-8D40-E9D8E4226307}"/>
              </a:ext>
            </a:extLst>
          </p:cNvPr>
          <p:cNvSpPr txBox="1"/>
          <p:nvPr/>
        </p:nvSpPr>
        <p:spPr>
          <a:xfrm>
            <a:off x="2996600" y="3950797"/>
            <a:ext cx="1046901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hemisphere of incoming angles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F217DD50-B919-4D81-BE57-E2DEAA70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4" y="5678675"/>
            <a:ext cx="2641001" cy="592029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3B22968F-7D75-4BBE-906C-BCF2A28AB04D}"/>
              </a:ext>
            </a:extLst>
          </p:cNvPr>
          <p:cNvSpPr txBox="1"/>
          <p:nvPr/>
        </p:nvSpPr>
        <p:spPr>
          <a:xfrm>
            <a:off x="3061655" y="5747615"/>
            <a:ext cx="78759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AA39766-F1A4-4D4D-B867-00D520D00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488" y="5757894"/>
            <a:ext cx="2341390" cy="433590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AA4D610B-DCAC-4D16-A56E-A3D681EE43C0}"/>
              </a:ext>
            </a:extLst>
          </p:cNvPr>
          <p:cNvSpPr txBox="1"/>
          <p:nvPr/>
        </p:nvSpPr>
        <p:spPr>
          <a:xfrm>
            <a:off x="394282" y="628751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…and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find adversarial examples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by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changing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U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V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accordingly</a:t>
            </a:r>
          </a:p>
        </p:txBody>
      </p:sp>
    </p:spTree>
    <p:extLst>
      <p:ext uri="{BB962C8B-B14F-4D97-AF65-F5344CB8AC3E}">
        <p14:creationId xmlns:p14="http://schemas.microsoft.com/office/powerpoint/2010/main" val="24943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C4C561AD-6317-4C99-A1E3-4863A2D1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4" y="3337214"/>
            <a:ext cx="6872479" cy="623422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2B949A0-9D48-4DD6-A10D-3A4650E8236B}"/>
              </a:ext>
            </a:extLst>
          </p:cNvPr>
          <p:cNvSpPr txBox="1"/>
          <p:nvPr/>
        </p:nvSpPr>
        <p:spPr>
          <a:xfrm>
            <a:off x="1460916" y="3982024"/>
            <a:ext cx="1862497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assume objects don’t emit light themselves</a:t>
            </a:r>
          </a:p>
        </p:txBody>
      </p:sp>
      <p:sp>
        <p:nvSpPr>
          <p:cNvPr id="49" name="Geschweifte Klammer rechts 48">
            <a:extLst>
              <a:ext uri="{FF2B5EF4-FFF2-40B4-BE49-F238E27FC236}">
                <a16:creationId xmlns:a16="http://schemas.microsoft.com/office/drawing/2014/main" id="{2563E8AF-56A1-43A2-B7DC-8EAC3D2BBACE}"/>
              </a:ext>
            </a:extLst>
          </p:cNvPr>
          <p:cNvSpPr/>
          <p:nvPr/>
        </p:nvSpPr>
        <p:spPr>
          <a:xfrm rot="5400000">
            <a:off x="2335672" y="3376312"/>
            <a:ext cx="112986" cy="1024649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1F8FACB-9D95-44C1-B78F-C83A2CEF7A45}"/>
              </a:ext>
            </a:extLst>
          </p:cNvPr>
          <p:cNvCxnSpPr/>
          <p:nvPr/>
        </p:nvCxnSpPr>
        <p:spPr>
          <a:xfrm flipV="1">
            <a:off x="1879840" y="3486657"/>
            <a:ext cx="1024650" cy="2946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eschweifte Klammer rechts 50">
            <a:extLst>
              <a:ext uri="{FF2B5EF4-FFF2-40B4-BE49-F238E27FC236}">
                <a16:creationId xmlns:a16="http://schemas.microsoft.com/office/drawing/2014/main" id="{62A8E0E8-9CDC-4F79-B276-E78338C26BA0}"/>
              </a:ext>
            </a:extLst>
          </p:cNvPr>
          <p:cNvSpPr/>
          <p:nvPr/>
        </p:nvSpPr>
        <p:spPr>
          <a:xfrm rot="5400000">
            <a:off x="2722445" y="5919376"/>
            <a:ext cx="142482" cy="46798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E16498D7-459F-456A-8850-19AE95157065}"/>
              </a:ext>
            </a:extLst>
          </p:cNvPr>
          <p:cNvSpPr txBox="1"/>
          <p:nvPr/>
        </p:nvSpPr>
        <p:spPr>
          <a:xfrm>
            <a:off x="27146" y="6244054"/>
            <a:ext cx="553307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assume each light particle bounces off only one surface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➔ reduce integration to upper hemisphere; assume no light from other objects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46F583A-4898-423A-BE79-4701D43B6169}"/>
              </a:ext>
            </a:extLst>
          </p:cNvPr>
          <p:cNvSpPr/>
          <p:nvPr/>
        </p:nvSpPr>
        <p:spPr>
          <a:xfrm>
            <a:off x="1259428" y="4804945"/>
            <a:ext cx="1792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assume incoming light</a:t>
            </a:r>
          </a:p>
          <a:p>
            <a:pPr algn="ctr"/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gets reflected uniformly</a:t>
            </a:r>
            <a:endParaRPr lang="de-DE" sz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C7FD99B8-6B8D-43BB-B662-299BEBED4A45}"/>
              </a:ext>
            </a:extLst>
          </p:cNvPr>
          <p:cNvSpPr/>
          <p:nvPr/>
        </p:nvSpPr>
        <p:spPr>
          <a:xfrm rot="16200000">
            <a:off x="2064070" y="5123446"/>
            <a:ext cx="142482" cy="46798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Geschweifte Klammer rechts 55">
            <a:extLst>
              <a:ext uri="{FF2B5EF4-FFF2-40B4-BE49-F238E27FC236}">
                <a16:creationId xmlns:a16="http://schemas.microsoft.com/office/drawing/2014/main" id="{F7562BD8-BF69-4784-B07C-4512321CA93D}"/>
              </a:ext>
            </a:extLst>
          </p:cNvPr>
          <p:cNvSpPr/>
          <p:nvPr/>
        </p:nvSpPr>
        <p:spPr>
          <a:xfrm rot="16200000">
            <a:off x="3426952" y="5312330"/>
            <a:ext cx="76619" cy="15608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183700FD-BE7B-4D3C-824B-CB26C9DE3BEB}"/>
              </a:ext>
            </a:extLst>
          </p:cNvPr>
          <p:cNvSpPr/>
          <p:nvPr/>
        </p:nvSpPr>
        <p:spPr>
          <a:xfrm>
            <a:off x="2992722" y="4804945"/>
            <a:ext cx="2113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l-GR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de-CH" sz="12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u</a:t>
            </a:r>
            <a:r>
              <a:rPr lang="de-CH" sz="12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term</a:t>
            </a:r>
          </a:p>
          <a:p>
            <a:pPr algn="ctr"/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anymore, so </a:t>
            </a:r>
            <a:r>
              <a:rPr lang="el-GR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de-CH" sz="12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l-GR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u</a:t>
            </a:r>
            <a:r>
              <a:rPr lang="de-CH" sz="12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u</a:t>
            </a:r>
            <a:endParaRPr lang="de-DE" sz="1200" baseline="-25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7AD6F386-333F-4D94-B42E-4C8DB0E2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3" y="1367648"/>
            <a:ext cx="6872479" cy="623422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98E20898-E662-4968-9D64-F77A1C35CFD9}"/>
              </a:ext>
            </a:extLst>
          </p:cNvPr>
          <p:cNvSpPr txBox="1"/>
          <p:nvPr/>
        </p:nvSpPr>
        <p:spPr>
          <a:xfrm>
            <a:off x="132362" y="1929703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CBBF4E80-F39E-4EE3-8ABC-E2C2072F05A6}"/>
              </a:ext>
            </a:extLst>
          </p:cNvPr>
          <p:cNvSpPr/>
          <p:nvPr/>
        </p:nvSpPr>
        <p:spPr>
          <a:xfrm rot="5400000">
            <a:off x="589966" y="1700102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B06347A-D1EC-4031-BCFF-41B6319485F9}"/>
              </a:ext>
            </a:extLst>
          </p:cNvPr>
          <p:cNvSpPr txBox="1"/>
          <p:nvPr/>
        </p:nvSpPr>
        <p:spPr>
          <a:xfrm>
            <a:off x="455952" y="844779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 in space</a:t>
            </a:r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7217149B-9623-4350-A287-58ABBE732B0C}"/>
              </a:ext>
            </a:extLst>
          </p:cNvPr>
          <p:cNvSpPr/>
          <p:nvPr/>
        </p:nvSpPr>
        <p:spPr>
          <a:xfrm rot="16200000">
            <a:off x="915689" y="1423029"/>
            <a:ext cx="109464" cy="16049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9AD3006-AD0E-4DAD-8B70-2A796A932AA0}"/>
              </a:ext>
            </a:extLst>
          </p:cNvPr>
          <p:cNvSpPr txBox="1"/>
          <p:nvPr/>
        </p:nvSpPr>
        <p:spPr>
          <a:xfrm>
            <a:off x="787138" y="1929107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83" name="Geschweifte Klammer rechts 82">
            <a:extLst>
              <a:ext uri="{FF2B5EF4-FFF2-40B4-BE49-F238E27FC236}">
                <a16:creationId xmlns:a16="http://schemas.microsoft.com/office/drawing/2014/main" id="{32362F0A-2E4D-4AB4-B69F-EF17D859A786}"/>
              </a:ext>
            </a:extLst>
          </p:cNvPr>
          <p:cNvSpPr/>
          <p:nvPr/>
        </p:nvSpPr>
        <p:spPr>
          <a:xfrm rot="5400000">
            <a:off x="1229974" y="1700102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3415DFC-A129-4295-8CB0-8D45ED3503CC}"/>
              </a:ext>
            </a:extLst>
          </p:cNvPr>
          <p:cNvSpPr txBox="1"/>
          <p:nvPr/>
        </p:nvSpPr>
        <p:spPr>
          <a:xfrm>
            <a:off x="1527312" y="838828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emitted radiance</a:t>
            </a:r>
          </a:p>
        </p:txBody>
      </p:sp>
      <p:sp>
        <p:nvSpPr>
          <p:cNvPr id="85" name="Geschweifte Klammer rechts 84">
            <a:extLst>
              <a:ext uri="{FF2B5EF4-FFF2-40B4-BE49-F238E27FC236}">
                <a16:creationId xmlns:a16="http://schemas.microsoft.com/office/drawing/2014/main" id="{CB6574AA-7B0C-4CA2-84D7-8B46C5364BA7}"/>
              </a:ext>
            </a:extLst>
          </p:cNvPr>
          <p:cNvSpPr/>
          <p:nvPr/>
        </p:nvSpPr>
        <p:spPr>
          <a:xfrm rot="16200000">
            <a:off x="1977464" y="1368345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799F1B14-AB9A-4049-94C5-DE3227D75999}"/>
              </a:ext>
            </a:extLst>
          </p:cNvPr>
          <p:cNvSpPr txBox="1"/>
          <p:nvPr/>
        </p:nvSpPr>
        <p:spPr>
          <a:xfrm>
            <a:off x="4739073" y="1926616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radiance</a:t>
            </a:r>
          </a:p>
        </p:txBody>
      </p:sp>
      <p:sp>
        <p:nvSpPr>
          <p:cNvPr id="87" name="Geschweifte Klammer rechts 86">
            <a:extLst>
              <a:ext uri="{FF2B5EF4-FFF2-40B4-BE49-F238E27FC236}">
                <a16:creationId xmlns:a16="http://schemas.microsoft.com/office/drawing/2014/main" id="{116B2D15-7378-46EF-8854-856976FB0EB7}"/>
              </a:ext>
            </a:extLst>
          </p:cNvPr>
          <p:cNvSpPr/>
          <p:nvPr/>
        </p:nvSpPr>
        <p:spPr>
          <a:xfrm rot="5400000">
            <a:off x="5187294" y="1715221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248A6936-0417-4E07-AD3F-719D2F8939D9}"/>
              </a:ext>
            </a:extLst>
          </p:cNvPr>
          <p:cNvSpPr txBox="1"/>
          <p:nvPr/>
        </p:nvSpPr>
        <p:spPr>
          <a:xfrm>
            <a:off x="3158061" y="613946"/>
            <a:ext cx="1526840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of light from material at point p</a:t>
            </a:r>
          </a:p>
        </p:txBody>
      </p:sp>
      <p:sp>
        <p:nvSpPr>
          <p:cNvPr id="89" name="Geschweifte Klammer rechts 88">
            <a:extLst>
              <a:ext uri="{FF2B5EF4-FFF2-40B4-BE49-F238E27FC236}">
                <a16:creationId xmlns:a16="http://schemas.microsoft.com/office/drawing/2014/main" id="{36F0E5D6-C341-4591-BED6-B3079DCA980E}"/>
              </a:ext>
            </a:extLst>
          </p:cNvPr>
          <p:cNvSpPr/>
          <p:nvPr/>
        </p:nvSpPr>
        <p:spPr>
          <a:xfrm rot="5400000">
            <a:off x="3466620" y="1946820"/>
            <a:ext cx="116498" cy="2778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7A0FDCF0-BDE4-4B6D-8E19-ED3335A542BF}"/>
              </a:ext>
            </a:extLst>
          </p:cNvPr>
          <p:cNvSpPr txBox="1"/>
          <p:nvPr/>
        </p:nvSpPr>
        <p:spPr>
          <a:xfrm>
            <a:off x="5326051" y="823644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incoming</a:t>
            </a:r>
          </a:p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</p:txBody>
      </p:sp>
      <p:sp>
        <p:nvSpPr>
          <p:cNvPr id="91" name="Geschweifte Klammer rechts 90">
            <a:extLst>
              <a:ext uri="{FF2B5EF4-FFF2-40B4-BE49-F238E27FC236}">
                <a16:creationId xmlns:a16="http://schemas.microsoft.com/office/drawing/2014/main" id="{C16D40DB-89F7-49E4-94C6-A767B1807F3A}"/>
              </a:ext>
            </a:extLst>
          </p:cNvPr>
          <p:cNvSpPr/>
          <p:nvPr/>
        </p:nvSpPr>
        <p:spPr>
          <a:xfrm rot="16200000">
            <a:off x="3804941" y="1325504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Geschweifte Klammer rechts 91">
            <a:extLst>
              <a:ext uri="{FF2B5EF4-FFF2-40B4-BE49-F238E27FC236}">
                <a16:creationId xmlns:a16="http://schemas.microsoft.com/office/drawing/2014/main" id="{F232987A-7DB5-48E4-8A74-844F4465B17C}"/>
              </a:ext>
            </a:extLst>
          </p:cNvPr>
          <p:cNvSpPr/>
          <p:nvPr/>
        </p:nvSpPr>
        <p:spPr>
          <a:xfrm rot="16200000">
            <a:off x="5777789" y="1329420"/>
            <a:ext cx="109464" cy="25816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Geschweifte Klammer rechts 92">
            <a:extLst>
              <a:ext uri="{FF2B5EF4-FFF2-40B4-BE49-F238E27FC236}">
                <a16:creationId xmlns:a16="http://schemas.microsoft.com/office/drawing/2014/main" id="{AFCD2207-3698-495B-B6AD-FBBBC52572DD}"/>
              </a:ext>
            </a:extLst>
          </p:cNvPr>
          <p:cNvSpPr/>
          <p:nvPr/>
        </p:nvSpPr>
        <p:spPr>
          <a:xfrm rot="5400000">
            <a:off x="6673154" y="1778875"/>
            <a:ext cx="116498" cy="15054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FBB0596-88C1-4919-AFEC-B812C603CF06}"/>
              </a:ext>
            </a:extLst>
          </p:cNvPr>
          <p:cNvSpPr txBox="1"/>
          <p:nvPr/>
        </p:nvSpPr>
        <p:spPr>
          <a:xfrm>
            <a:off x="6224933" y="1926616"/>
            <a:ext cx="1012939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surface normal at </a:t>
            </a:r>
            <a:r>
              <a:rPr lang="de-CH" sz="1200" i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226215BE-325A-4A3A-BEDB-CF575FA5FFAA}"/>
              </a:ext>
            </a:extLst>
          </p:cNvPr>
          <p:cNvSpPr txBox="1"/>
          <p:nvPr/>
        </p:nvSpPr>
        <p:spPr>
          <a:xfrm>
            <a:off x="3001418" y="2169974"/>
            <a:ext cx="1046901" cy="76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hemisphere of incoming angles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A191306-01D6-4654-B363-276470E28B38}"/>
              </a:ext>
            </a:extLst>
          </p:cNvPr>
          <p:cNvCxnSpPr>
            <a:cxnSpLocks/>
          </p:cNvCxnSpPr>
          <p:nvPr/>
        </p:nvCxnSpPr>
        <p:spPr>
          <a:xfrm>
            <a:off x="486432" y="3096362"/>
            <a:ext cx="81671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21D0F9C-4E8D-46A6-9C57-07D19ED7881C}"/>
              </a:ext>
            </a:extLst>
          </p:cNvPr>
          <p:cNvSpPr/>
          <p:nvPr/>
        </p:nvSpPr>
        <p:spPr>
          <a:xfrm>
            <a:off x="359489" y="198196"/>
            <a:ext cx="3921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Simplifying the rendering equation:</a:t>
            </a:r>
            <a:endParaRPr lang="de-DE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6" name="Foliennummernplatzhalter 2">
            <a:extLst>
              <a:ext uri="{FF2B5EF4-FFF2-40B4-BE49-F238E27FC236}">
                <a16:creationId xmlns:a16="http://schemas.microsoft.com/office/drawing/2014/main" id="{20CE65AB-2C4A-432C-90CB-A9DAE29E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7" name="Geschweifte Klammer rechts 96">
            <a:extLst>
              <a:ext uri="{FF2B5EF4-FFF2-40B4-BE49-F238E27FC236}">
                <a16:creationId xmlns:a16="http://schemas.microsoft.com/office/drawing/2014/main" id="{6D62587F-F3C9-47C7-A7EF-C953BF5C9BF5}"/>
              </a:ext>
            </a:extLst>
          </p:cNvPr>
          <p:cNvSpPr/>
          <p:nvPr/>
        </p:nvSpPr>
        <p:spPr>
          <a:xfrm rot="16200000">
            <a:off x="3822113" y="5312329"/>
            <a:ext cx="76619" cy="15608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Geschweifte Klammer rechts 97">
            <a:extLst>
              <a:ext uri="{FF2B5EF4-FFF2-40B4-BE49-F238E27FC236}">
                <a16:creationId xmlns:a16="http://schemas.microsoft.com/office/drawing/2014/main" id="{9643BB0E-52CF-4EF1-A579-98F3567C294C}"/>
              </a:ext>
            </a:extLst>
          </p:cNvPr>
          <p:cNvSpPr/>
          <p:nvPr/>
        </p:nvSpPr>
        <p:spPr>
          <a:xfrm rot="5400000">
            <a:off x="4362112" y="3251877"/>
            <a:ext cx="112988" cy="137602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BBA4236-3D8F-4C27-B59A-98221A8B0A9A}"/>
              </a:ext>
            </a:extLst>
          </p:cNvPr>
          <p:cNvCxnSpPr>
            <a:cxnSpLocks/>
          </p:cNvCxnSpPr>
          <p:nvPr/>
        </p:nvCxnSpPr>
        <p:spPr>
          <a:xfrm flipH="1">
            <a:off x="3027680" y="4102721"/>
            <a:ext cx="1388110" cy="718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5BA6B276-E044-4460-95D9-7099EDFD40E6}"/>
              </a:ext>
            </a:extLst>
          </p:cNvPr>
          <p:cNvSpPr txBox="1"/>
          <p:nvPr/>
        </p:nvSpPr>
        <p:spPr>
          <a:xfrm>
            <a:off x="5832520" y="5278488"/>
            <a:ext cx="3266332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many simplifying assumptions</a:t>
            </a:r>
          </a:p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some loss of realism</a:t>
            </a:r>
          </a:p>
        </p:txBody>
      </p:sp>
      <p:sp>
        <p:nvSpPr>
          <p:cNvPr id="100" name="Geschweifte Klammer rechts 99">
            <a:extLst>
              <a:ext uri="{FF2B5EF4-FFF2-40B4-BE49-F238E27FC236}">
                <a16:creationId xmlns:a16="http://schemas.microsoft.com/office/drawing/2014/main" id="{A10760DD-190B-4033-8F17-B44417646E8A}"/>
              </a:ext>
            </a:extLst>
          </p:cNvPr>
          <p:cNvSpPr/>
          <p:nvPr/>
        </p:nvSpPr>
        <p:spPr>
          <a:xfrm rot="16200000">
            <a:off x="3155643" y="5310306"/>
            <a:ext cx="76619" cy="15608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Geschweifte Klammer rechts 103">
            <a:extLst>
              <a:ext uri="{FF2B5EF4-FFF2-40B4-BE49-F238E27FC236}">
                <a16:creationId xmlns:a16="http://schemas.microsoft.com/office/drawing/2014/main" id="{204B5C35-121E-4D8A-B5ED-DA7BBB1D814E}"/>
              </a:ext>
            </a:extLst>
          </p:cNvPr>
          <p:cNvSpPr/>
          <p:nvPr/>
        </p:nvSpPr>
        <p:spPr>
          <a:xfrm rot="5400000">
            <a:off x="5454388" y="3854648"/>
            <a:ext cx="107749" cy="17573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84C0A623-4D72-4F7A-9B50-080DAC56EEE0}"/>
              </a:ext>
            </a:extLst>
          </p:cNvPr>
          <p:cNvCxnSpPr>
            <a:cxnSpLocks/>
          </p:cNvCxnSpPr>
          <p:nvPr/>
        </p:nvCxnSpPr>
        <p:spPr>
          <a:xfrm flipV="1">
            <a:off x="5420397" y="3495798"/>
            <a:ext cx="175731" cy="3049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E70C960B-E4D7-4713-B6E4-5C09AA1A2ED1}"/>
              </a:ext>
            </a:extLst>
          </p:cNvPr>
          <p:cNvSpPr txBox="1"/>
          <p:nvPr/>
        </p:nvSpPr>
        <p:spPr>
          <a:xfrm>
            <a:off x="4585293" y="3982024"/>
            <a:ext cx="1862497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assume all points illuminated uniformly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02E77BAC-B5D9-4BC3-BD25-36FD50B43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798" y="5364244"/>
            <a:ext cx="3266332" cy="6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9" grpId="0" animBg="1"/>
      <p:bldP spid="51" grpId="0" animBg="1"/>
      <p:bldP spid="52" grpId="0"/>
      <p:bldP spid="4" grpId="0"/>
      <p:bldP spid="53" grpId="0" animBg="1"/>
      <p:bldP spid="56" grpId="0" animBg="1"/>
      <p:bldP spid="57" grpId="0"/>
      <p:bldP spid="97" grpId="0" animBg="1"/>
      <p:bldP spid="98" grpId="0" animBg="1"/>
      <p:bldP spid="99" grpId="0"/>
      <p:bldP spid="100" grpId="0" animBg="1"/>
      <p:bldP spid="104" grpId="0" animBg="1"/>
      <p:bldP spid="1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Towards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Differentiable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4000" i="1">
                <a:latin typeface="Segoe UI Light" panose="020B0502040204020203" pitchFamily="34" charset="0"/>
                <a:cs typeface="Segoe UI Light" panose="020B0502040204020203" pitchFamily="34" charset="0"/>
              </a:rPr>
              <a:t>I(U, V)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D5D08-D2C8-46B3-8AD0-92AC5FD595F9}"/>
              </a:ext>
            </a:extLst>
          </p:cNvPr>
          <p:cNvSpPr txBox="1"/>
          <p:nvPr/>
        </p:nvSpPr>
        <p:spPr>
          <a:xfrm>
            <a:off x="481462" y="4244768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want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de-CH" sz="1600" i="1" err="1">
                <a:latin typeface="Segoe UI" panose="020B0502040204020203" pitchFamily="34" charset="0"/>
                <a:cs typeface="Segoe UI" panose="020B0502040204020203" pitchFamily="34" charset="0"/>
              </a:rPr>
              <a:t>numerically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the simplified rendering equation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9B2971-C382-44AB-A3EF-980458F8990F}"/>
              </a:ext>
            </a:extLst>
          </p:cNvPr>
          <p:cNvSpPr txBox="1"/>
          <p:nvPr/>
        </p:nvSpPr>
        <p:spPr>
          <a:xfrm>
            <a:off x="481462" y="4635274"/>
            <a:ext cx="8368718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choose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appropriate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basis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de-CH" sz="1600" i="1" baseline="300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thus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el-GR" sz="1600" i="1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(n) ⊆ S</a:t>
            </a:r>
            <a:r>
              <a:rPr lang="de-CH" sz="1600" i="1" baseline="300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) and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represent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integrand in that basis</a:t>
            </a:r>
            <a:endParaRPr lang="de-CH" sz="1600" baseline="-25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spherical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harmonics        :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basis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err="1"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defined on spheres</a:t>
            </a:r>
          </a:p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	➔ rendering 99% accurate using only first few spherical harmonics basis functions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1FFA23-DFC2-48E5-B05B-B307A404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E679096-4FF2-4BE5-8DDF-CDDC794AE419}"/>
              </a:ext>
            </a:extLst>
          </p:cNvPr>
          <p:cNvSpPr txBox="1"/>
          <p:nvPr/>
        </p:nvSpPr>
        <p:spPr>
          <a:xfrm>
            <a:off x="4074585" y="3054901"/>
            <a:ext cx="1554708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 component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41E69B46-9D59-4497-8CD0-104E73414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85" y="3369303"/>
            <a:ext cx="2999312" cy="689283"/>
          </a:xfrm>
          <a:prstGeom prst="rect">
            <a:avLst/>
          </a:prstGeom>
        </p:spPr>
      </p:pic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91AFAE85-5C54-42F6-82E6-0A0DA7F25316}"/>
              </a:ext>
            </a:extLst>
          </p:cNvPr>
          <p:cNvSpPr/>
          <p:nvPr/>
        </p:nvSpPr>
        <p:spPr>
          <a:xfrm rot="5400000">
            <a:off x="5457678" y="3562685"/>
            <a:ext cx="116498" cy="70597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0104E7DE-5599-4B09-8B16-54683F05CE9F}"/>
              </a:ext>
            </a:extLst>
          </p:cNvPr>
          <p:cNvSpPr/>
          <p:nvPr/>
        </p:nvSpPr>
        <p:spPr>
          <a:xfrm rot="16200000">
            <a:off x="4768632" y="3196916"/>
            <a:ext cx="116498" cy="509761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CFD98CF-551A-4FBC-80D0-308C10270044}"/>
              </a:ext>
            </a:extLst>
          </p:cNvPr>
          <p:cNvSpPr txBox="1"/>
          <p:nvPr/>
        </p:nvSpPr>
        <p:spPr>
          <a:xfrm>
            <a:off x="4639543" y="3886302"/>
            <a:ext cx="175276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geometric component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D921D8A-E957-4959-9E3B-0AA9EF12F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03" y="2038948"/>
            <a:ext cx="6872479" cy="623422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019233C8-B9BB-4879-8017-8E044810771E}"/>
              </a:ext>
            </a:extLst>
          </p:cNvPr>
          <p:cNvSpPr txBox="1"/>
          <p:nvPr/>
        </p:nvSpPr>
        <p:spPr>
          <a:xfrm>
            <a:off x="496814" y="1469363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Rendering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equation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 (</a:t>
            </a:r>
            <a:r>
              <a:rPr lang="de-CH" sz="1600" i="1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Kajiya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, 1986)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AE797C2-4A06-462B-85CC-985057249B4C}"/>
              </a:ext>
            </a:extLst>
          </p:cNvPr>
          <p:cNvSpPr txBox="1"/>
          <p:nvPr/>
        </p:nvSpPr>
        <p:spPr>
          <a:xfrm>
            <a:off x="496814" y="2723762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Simplified version: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015770-9AC5-4DA4-B264-86466F0A0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727" y="6399438"/>
            <a:ext cx="261585" cy="25624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BBF481-7739-4773-948D-001FD3285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665" y="6388716"/>
            <a:ext cx="261585" cy="2669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62BDF5F-A3E1-4DBE-9E5F-BE314AA01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333" y="6388716"/>
            <a:ext cx="273995" cy="2669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322FF53-D6AB-4B65-BDFF-5A93E01E5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759" y="6391714"/>
            <a:ext cx="399703" cy="2682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C81AD7-7D7C-4BD5-9DE4-1C3743D095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9850" y="5140157"/>
            <a:ext cx="370540" cy="2484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868B74A-5B56-44E3-A1BF-E640585C84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7893" y="6384199"/>
            <a:ext cx="273996" cy="2739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0F231FF-8886-4B37-A0DE-2B3A88A88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207" y="6382116"/>
            <a:ext cx="273996" cy="2773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287D97F-9DE6-4697-A9DE-09D083BDF6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3953" y="6387904"/>
            <a:ext cx="273997" cy="27399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6DF9C7E-E443-439F-A68D-8AFE356EC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1109" y="6442003"/>
            <a:ext cx="313688" cy="2103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D05A221-C03B-4ADA-A856-2177EA669B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6247" y="5902611"/>
            <a:ext cx="3911703" cy="5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5" grpId="0" animBg="1"/>
      <p:bldP spid="36" grpId="0" animBg="1"/>
      <p:bldP spid="37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6158AF99-4A25-438F-A3D1-23C65A4E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80" y="5614964"/>
            <a:ext cx="5736208" cy="11673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>
            <a:normAutofit/>
          </a:bodyPr>
          <a:lstStyle/>
          <a:p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Towards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de-CH" sz="4300" err="1">
                <a:latin typeface="Segoe UI Light" panose="020B0502040204020203" pitchFamily="34" charset="0"/>
                <a:cs typeface="Segoe UI Light" panose="020B0502040204020203" pitchFamily="34" charset="0"/>
              </a:rPr>
              <a:t>Differentiable</a:t>
            </a:r>
            <a:r>
              <a:rPr lang="de-CH" sz="43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sz="4000" i="1">
                <a:latin typeface="Segoe UI Light" panose="020B0502040204020203" pitchFamily="34" charset="0"/>
                <a:cs typeface="Segoe UI Light" panose="020B0502040204020203" pitchFamily="34" charset="0"/>
              </a:rPr>
              <a:t>I(U, V)</a:t>
            </a:r>
            <a:endParaRPr lang="de-DE" sz="4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07F3727-6F77-4D65-8434-1DEF7534905A}"/>
              </a:ext>
            </a:extLst>
          </p:cNvPr>
          <p:cNvSpPr txBox="1"/>
          <p:nvPr/>
        </p:nvSpPr>
        <p:spPr>
          <a:xfrm>
            <a:off x="4074585" y="3054901"/>
            <a:ext cx="1554708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 component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1FFA23-DFC2-48E5-B05B-B307A404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9798" y="6355439"/>
            <a:ext cx="2057400" cy="365125"/>
          </a:xfrm>
        </p:spPr>
        <p:txBody>
          <a:bodyPr/>
          <a:lstStyle/>
          <a:p>
            <a:pPr algn="l"/>
            <a:fld id="{B8504F6C-9062-495B-9FCB-D2A7F00972B2}" type="slidenum">
              <a:rPr lang="en-US" smtClean="0"/>
              <a:pPr algn="l"/>
              <a:t>23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81CA96-AB86-484C-B732-FED789F49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85" y="3369303"/>
            <a:ext cx="2999312" cy="689283"/>
          </a:xfrm>
          <a:prstGeom prst="rect">
            <a:avLst/>
          </a:prstGeom>
        </p:spPr>
      </p:pic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F7DD21FD-076B-4E5E-A7F5-961ECE76EF1F}"/>
              </a:ext>
            </a:extLst>
          </p:cNvPr>
          <p:cNvSpPr/>
          <p:nvPr/>
        </p:nvSpPr>
        <p:spPr>
          <a:xfrm rot="5400000">
            <a:off x="5457678" y="3562685"/>
            <a:ext cx="116498" cy="70597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E30C10D-A631-4216-974E-D26F9B8FFBED}"/>
              </a:ext>
            </a:extLst>
          </p:cNvPr>
          <p:cNvSpPr/>
          <p:nvPr/>
        </p:nvSpPr>
        <p:spPr>
          <a:xfrm rot="16200000">
            <a:off x="4768632" y="3196916"/>
            <a:ext cx="116498" cy="509761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7A51900-ACEE-4C4C-9198-EF94A81ED9C9}"/>
              </a:ext>
            </a:extLst>
          </p:cNvPr>
          <p:cNvSpPr txBox="1"/>
          <p:nvPr/>
        </p:nvSpPr>
        <p:spPr>
          <a:xfrm>
            <a:off x="4639543" y="3886302"/>
            <a:ext cx="175276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geometric component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E1351F7-DEDB-4850-A6D3-293F76E14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03" y="2038948"/>
            <a:ext cx="6872479" cy="6234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1192F6A-C5F6-4A77-8967-38953F227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875" y="4744347"/>
            <a:ext cx="3127279" cy="74067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5ADF211-D4FE-495A-9FF0-09F2E681701D}"/>
              </a:ext>
            </a:extLst>
          </p:cNvPr>
          <p:cNvSpPr txBox="1"/>
          <p:nvPr/>
        </p:nvSpPr>
        <p:spPr>
          <a:xfrm>
            <a:off x="496814" y="1469363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Rendering </a:t>
            </a:r>
            <a:r>
              <a:rPr lang="de-CH" sz="16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equation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 (</a:t>
            </a:r>
            <a:r>
              <a:rPr lang="de-CH" sz="1600" i="1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Kajiya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, 1986)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6D57A3-8383-4C88-8502-BB17D090FB29}"/>
              </a:ext>
            </a:extLst>
          </p:cNvPr>
          <p:cNvSpPr txBox="1"/>
          <p:nvPr/>
        </p:nvSpPr>
        <p:spPr>
          <a:xfrm>
            <a:off x="496814" y="2723762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Simplified version: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959D721-0093-4F0E-AE97-F0F84F523ED4}"/>
              </a:ext>
            </a:extLst>
          </p:cNvPr>
          <p:cNvSpPr txBox="1"/>
          <p:nvPr/>
        </p:nvSpPr>
        <p:spPr>
          <a:xfrm>
            <a:off x="496813" y="4880556"/>
            <a:ext cx="7484348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Lighting component: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2F5BC03-1A77-4247-BC90-7378F3759B46}"/>
              </a:ext>
            </a:extLst>
          </p:cNvPr>
          <p:cNvSpPr txBox="1"/>
          <p:nvPr/>
        </p:nvSpPr>
        <p:spPr>
          <a:xfrm>
            <a:off x="496813" y="5578110"/>
            <a:ext cx="7484348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Geometric component: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AE67124-F6DC-4978-9455-948FA68FA65A}"/>
              </a:ext>
            </a:extLst>
          </p:cNvPr>
          <p:cNvSpPr txBox="1"/>
          <p:nvPr/>
        </p:nvSpPr>
        <p:spPr>
          <a:xfrm>
            <a:off x="483751" y="4225734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Represent lighting &amp; geometric components using spherical harmonics basis: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FEC7E41-A2B7-42E3-9112-57E9A2D3EE5E}"/>
              </a:ext>
            </a:extLst>
          </p:cNvPr>
          <p:cNvCxnSpPr>
            <a:cxnSpLocks/>
          </p:cNvCxnSpPr>
          <p:nvPr/>
        </p:nvCxnSpPr>
        <p:spPr>
          <a:xfrm>
            <a:off x="5491245" y="5293794"/>
            <a:ext cx="7152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7AF4BBC-7B8F-4DA9-A8B1-B59DC9B008B6}"/>
              </a:ext>
            </a:extLst>
          </p:cNvPr>
          <p:cNvCxnSpPr>
            <a:cxnSpLocks/>
          </p:cNvCxnSpPr>
          <p:nvPr/>
        </p:nvCxnSpPr>
        <p:spPr>
          <a:xfrm>
            <a:off x="7190505" y="6558714"/>
            <a:ext cx="16486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738BD3DA-D076-4F86-8305-24204D85D532}"/>
              </a:ext>
            </a:extLst>
          </p:cNvPr>
          <p:cNvSpPr txBox="1"/>
          <p:nvPr/>
        </p:nvSpPr>
        <p:spPr>
          <a:xfrm>
            <a:off x="6640876" y="4885113"/>
            <a:ext cx="288377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spherical harmonics basis</a:t>
            </a:r>
          </a:p>
          <a:p>
            <a:pPr algn="ctr">
              <a:lnSpc>
                <a:spcPct val="150000"/>
              </a:lnSpc>
            </a:pPr>
            <a:r>
              <a:rPr lang="de-CH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 (parameters: angles)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E2ECB04-F05A-4B89-9B66-B489F1A5C04E}"/>
              </a:ext>
            </a:extLst>
          </p:cNvPr>
          <p:cNvCxnSpPr/>
          <p:nvPr/>
        </p:nvCxnSpPr>
        <p:spPr>
          <a:xfrm flipH="1">
            <a:off x="6459366" y="5092192"/>
            <a:ext cx="61809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3AD344A-9E4D-46A6-8306-F1EF6F8F9D41}"/>
              </a:ext>
            </a:extLst>
          </p:cNvPr>
          <p:cNvCxnSpPr>
            <a:cxnSpLocks/>
          </p:cNvCxnSpPr>
          <p:nvPr/>
        </p:nvCxnSpPr>
        <p:spPr>
          <a:xfrm>
            <a:off x="8298579" y="5578110"/>
            <a:ext cx="0" cy="5211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3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6158AF99-4A25-438F-A3D1-23C65A4E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80" y="1210228"/>
            <a:ext cx="5736208" cy="116734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1192F6A-C5F6-4A77-8967-38953F22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875" y="339611"/>
            <a:ext cx="3127279" cy="740672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959D721-0093-4F0E-AE97-F0F84F523ED4}"/>
              </a:ext>
            </a:extLst>
          </p:cNvPr>
          <p:cNvSpPr txBox="1"/>
          <p:nvPr/>
        </p:nvSpPr>
        <p:spPr>
          <a:xfrm>
            <a:off x="496813" y="475820"/>
            <a:ext cx="7484348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Lighting component: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2F5BC03-1A77-4247-BC90-7378F3759B46}"/>
              </a:ext>
            </a:extLst>
          </p:cNvPr>
          <p:cNvSpPr txBox="1"/>
          <p:nvPr/>
        </p:nvSpPr>
        <p:spPr>
          <a:xfrm>
            <a:off x="496813" y="1173374"/>
            <a:ext cx="7484348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Geometric component: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FEC7E41-A2B7-42E3-9112-57E9A2D3EE5E}"/>
              </a:ext>
            </a:extLst>
          </p:cNvPr>
          <p:cNvCxnSpPr>
            <a:cxnSpLocks/>
          </p:cNvCxnSpPr>
          <p:nvPr/>
        </p:nvCxnSpPr>
        <p:spPr>
          <a:xfrm>
            <a:off x="5491245" y="889058"/>
            <a:ext cx="7152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27AF4BBC-7B8F-4DA9-A8B1-B59DC9B008B6}"/>
              </a:ext>
            </a:extLst>
          </p:cNvPr>
          <p:cNvCxnSpPr>
            <a:cxnSpLocks/>
          </p:cNvCxnSpPr>
          <p:nvPr/>
        </p:nvCxnSpPr>
        <p:spPr>
          <a:xfrm>
            <a:off x="7190505" y="2153978"/>
            <a:ext cx="16486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738BD3DA-D076-4F86-8305-24204D85D532}"/>
              </a:ext>
            </a:extLst>
          </p:cNvPr>
          <p:cNvSpPr txBox="1"/>
          <p:nvPr/>
        </p:nvSpPr>
        <p:spPr>
          <a:xfrm>
            <a:off x="6640876" y="480377"/>
            <a:ext cx="288377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spherical harmonics basis</a:t>
            </a:r>
          </a:p>
          <a:p>
            <a:pPr algn="ctr">
              <a:lnSpc>
                <a:spcPct val="150000"/>
              </a:lnSpc>
            </a:pPr>
            <a:r>
              <a:rPr lang="de-CH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 (parameter: angle)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E2ECB04-F05A-4B89-9B66-B489F1A5C04E}"/>
              </a:ext>
            </a:extLst>
          </p:cNvPr>
          <p:cNvCxnSpPr/>
          <p:nvPr/>
        </p:nvCxnSpPr>
        <p:spPr>
          <a:xfrm flipH="1">
            <a:off x="6459366" y="687456"/>
            <a:ext cx="61809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3AD344A-9E4D-46A6-8306-F1EF6F8F9D41}"/>
              </a:ext>
            </a:extLst>
          </p:cNvPr>
          <p:cNvCxnSpPr>
            <a:cxnSpLocks/>
          </p:cNvCxnSpPr>
          <p:nvPr/>
        </p:nvCxnSpPr>
        <p:spPr>
          <a:xfrm>
            <a:off x="8298579" y="1173374"/>
            <a:ext cx="0" cy="5211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B40B70F8-CCD0-441E-B0EA-C99F76E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5903F37-3B4B-403C-8640-63E87935888E}"/>
              </a:ext>
            </a:extLst>
          </p:cNvPr>
          <p:cNvSpPr txBox="1"/>
          <p:nvPr/>
        </p:nvSpPr>
        <p:spPr>
          <a:xfrm>
            <a:off x="486433" y="2620825"/>
            <a:ext cx="8167186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➔ Integral over  </a:t>
            </a:r>
            <a:r>
              <a:rPr lang="de-CH" sz="1400"/>
              <a:t>    </a:t>
            </a:r>
            <a:r>
              <a:rPr lang="de-CH" sz="1000"/>
              <a:t> </a:t>
            </a:r>
            <a:r>
              <a:rPr lang="de-CH" sz="800"/>
              <a:t> 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in simplified rendering equation marginalizes  	        	 of lighting component</a:t>
            </a:r>
          </a:p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➔ Spherical harmonics functions are orthogonal, so dot product  		        simplifies to just two instead of four sums: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39EEBA-6673-434D-BEE1-693544C4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04" y="3615649"/>
            <a:ext cx="6744753" cy="7704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0ACE67-567A-4D1D-9DAE-BE4B1E6C1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77" y="2716373"/>
            <a:ext cx="798353" cy="3236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44DCF4-4D01-4066-9919-8B18E1E77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930" y="2757130"/>
            <a:ext cx="190604" cy="1976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F389ED3-03B0-4178-ABD0-414A3753E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893" y="2806878"/>
            <a:ext cx="1185854" cy="59590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413A289-49F8-47CB-8890-5E1D73360FBC}"/>
              </a:ext>
            </a:extLst>
          </p:cNvPr>
          <p:cNvSpPr txBox="1"/>
          <p:nvPr/>
        </p:nvSpPr>
        <p:spPr>
          <a:xfrm>
            <a:off x="458794" y="4741773"/>
            <a:ext cx="8538902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Finally, incorporating a pixel-to-point mapping function </a:t>
            </a:r>
            <a:r>
              <a:rPr lang="el-GR" sz="1400" i="1">
                <a:latin typeface="Segoe UI" panose="020B0502040204020203" pitchFamily="34" charset="0"/>
                <a:cs typeface="Segoe UI" panose="020B0502040204020203" pitchFamily="34" charset="0"/>
              </a:rPr>
              <a:t>μ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, we obtain the desired 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differentiable I(U, V)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E149139F-8FCC-413D-95BC-59C92326F22F}"/>
              </a:ext>
            </a:extLst>
          </p:cNvPr>
          <p:cNvSpPr/>
          <p:nvPr/>
        </p:nvSpPr>
        <p:spPr>
          <a:xfrm rot="5400000">
            <a:off x="1618723" y="3188387"/>
            <a:ext cx="152827" cy="227900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382178A-BC18-4094-B93C-AC0E024B6CD8}"/>
              </a:ext>
            </a:extLst>
          </p:cNvPr>
          <p:cNvSpPr txBox="1"/>
          <p:nvPr/>
        </p:nvSpPr>
        <p:spPr>
          <a:xfrm>
            <a:off x="555634" y="4348233"/>
            <a:ext cx="2279005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simplified rendering equation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B3E7735-0994-410F-9056-CC065098D4DD}"/>
              </a:ext>
            </a:extLst>
          </p:cNvPr>
          <p:cNvCxnSpPr>
            <a:cxnSpLocks/>
          </p:cNvCxnSpPr>
          <p:nvPr/>
        </p:nvCxnSpPr>
        <p:spPr>
          <a:xfrm>
            <a:off x="486432" y="2509622"/>
            <a:ext cx="81671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eschweifte Klammer rechts 44">
            <a:extLst>
              <a:ext uri="{FF2B5EF4-FFF2-40B4-BE49-F238E27FC236}">
                <a16:creationId xmlns:a16="http://schemas.microsoft.com/office/drawing/2014/main" id="{80567AD4-13E0-4788-803C-951CBE64E51C}"/>
              </a:ext>
            </a:extLst>
          </p:cNvPr>
          <p:cNvSpPr/>
          <p:nvPr/>
        </p:nvSpPr>
        <p:spPr>
          <a:xfrm rot="5400000">
            <a:off x="946787" y="5526434"/>
            <a:ext cx="96757" cy="99670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48A9240-09C8-40F6-B1F2-69F5EB7DF832}"/>
              </a:ext>
            </a:extLst>
          </p:cNvPr>
          <p:cNvSpPr txBox="1"/>
          <p:nvPr/>
        </p:nvSpPr>
        <p:spPr>
          <a:xfrm>
            <a:off x="252398" y="5145782"/>
            <a:ext cx="225400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texture of V mapped to image</a:t>
            </a:r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18E59D39-A4DE-4608-A035-4CDA14A5975C}"/>
              </a:ext>
            </a:extLst>
          </p:cNvPr>
          <p:cNvSpPr/>
          <p:nvPr/>
        </p:nvSpPr>
        <p:spPr>
          <a:xfrm rot="16200000">
            <a:off x="1984168" y="5350184"/>
            <a:ext cx="125128" cy="509016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88A4B9C-9449-4BCB-BB5D-78891D2DCCB6}"/>
              </a:ext>
            </a:extLst>
          </p:cNvPr>
          <p:cNvSpPr txBox="1"/>
          <p:nvPr/>
        </p:nvSpPr>
        <p:spPr>
          <a:xfrm>
            <a:off x="-112783" y="6094727"/>
            <a:ext cx="225400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 b="1" u="sng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differentiable</a:t>
            </a: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image-generating function</a:t>
            </a:r>
          </a:p>
        </p:txBody>
      </p:sp>
      <p:sp>
        <p:nvSpPr>
          <p:cNvPr id="49" name="Geschweifte Klammer rechts 48">
            <a:extLst>
              <a:ext uri="{FF2B5EF4-FFF2-40B4-BE49-F238E27FC236}">
                <a16:creationId xmlns:a16="http://schemas.microsoft.com/office/drawing/2014/main" id="{49CF85E2-C92B-412C-A952-6BB1439F53D6}"/>
              </a:ext>
            </a:extLst>
          </p:cNvPr>
          <p:cNvSpPr/>
          <p:nvPr/>
        </p:nvSpPr>
        <p:spPr>
          <a:xfrm rot="16200000">
            <a:off x="3438386" y="5415020"/>
            <a:ext cx="125128" cy="37934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D65B195-149A-4358-9C20-F5BCFCD72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88" y="5456057"/>
            <a:ext cx="5436016" cy="745601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EDEC3D9B-DA40-4CFB-98A9-28AD345CB3AE}"/>
              </a:ext>
            </a:extLst>
          </p:cNvPr>
          <p:cNvSpPr txBox="1"/>
          <p:nvPr/>
        </p:nvSpPr>
        <p:spPr>
          <a:xfrm>
            <a:off x="3151780" y="5145782"/>
            <a:ext cx="1508173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 parameters</a:t>
            </a:r>
          </a:p>
        </p:txBody>
      </p:sp>
      <p:sp>
        <p:nvSpPr>
          <p:cNvPr id="52" name="Geschweifte Klammer rechts 51">
            <a:extLst>
              <a:ext uri="{FF2B5EF4-FFF2-40B4-BE49-F238E27FC236}">
                <a16:creationId xmlns:a16="http://schemas.microsoft.com/office/drawing/2014/main" id="{ADEE607E-F73A-4DCA-A2BF-2B1BA0E5A69D}"/>
              </a:ext>
            </a:extLst>
          </p:cNvPr>
          <p:cNvSpPr/>
          <p:nvPr/>
        </p:nvSpPr>
        <p:spPr>
          <a:xfrm rot="5400000">
            <a:off x="5643763" y="5850479"/>
            <a:ext cx="96757" cy="383659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3EABD49-ECE5-4BC8-A095-EDEB452BAA19}"/>
              </a:ext>
            </a:extLst>
          </p:cNvPr>
          <p:cNvSpPr txBox="1"/>
          <p:nvPr/>
        </p:nvSpPr>
        <p:spPr>
          <a:xfrm>
            <a:off x="5185496" y="6090687"/>
            <a:ext cx="102869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geometric</a:t>
            </a:r>
          </a:p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0FF2958-1999-4375-87E9-7FEA8642814D}"/>
              </a:ext>
            </a:extLst>
          </p:cNvPr>
          <p:cNvSpPr/>
          <p:nvPr/>
        </p:nvSpPr>
        <p:spPr>
          <a:xfrm>
            <a:off x="6360487" y="5692246"/>
            <a:ext cx="18295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➔ can now generate</a:t>
            </a:r>
          </a:p>
          <a:p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adversarial examples</a:t>
            </a:r>
          </a:p>
          <a:p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based on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CH" sz="1400" i="1"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endParaRPr lang="de-DE" sz="1400" i="1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AEC0FDB-F51F-44F0-A1D3-57B0FB3CA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373" y="5607375"/>
            <a:ext cx="554827" cy="655366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F6EB00C7-C4BF-46AD-BB8B-2CC6B1E58657}"/>
              </a:ext>
            </a:extLst>
          </p:cNvPr>
          <p:cNvSpPr/>
          <p:nvPr/>
        </p:nvSpPr>
        <p:spPr>
          <a:xfrm>
            <a:off x="767080" y="2704477"/>
            <a:ext cx="1305560" cy="2852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29FDCE2-767D-448F-8728-553307122DBA}"/>
              </a:ext>
            </a:extLst>
          </p:cNvPr>
          <p:cNvSpPr/>
          <p:nvPr/>
        </p:nvSpPr>
        <p:spPr>
          <a:xfrm>
            <a:off x="5481901" y="543982"/>
            <a:ext cx="732293" cy="344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3949D853-0C5D-48A1-BD11-E693FB629692}"/>
              </a:ext>
            </a:extLst>
          </p:cNvPr>
          <p:cNvSpPr/>
          <p:nvPr/>
        </p:nvSpPr>
        <p:spPr>
          <a:xfrm>
            <a:off x="1630679" y="3813831"/>
            <a:ext cx="510545" cy="344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CF543C9-6462-4907-AA12-1D1263F14C7E}"/>
              </a:ext>
            </a:extLst>
          </p:cNvPr>
          <p:cNvSpPr/>
          <p:nvPr/>
        </p:nvSpPr>
        <p:spPr>
          <a:xfrm>
            <a:off x="2842259" y="3806469"/>
            <a:ext cx="301901" cy="344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8038F22D-9377-4CDC-81FF-4CB75FC89CBD}"/>
              </a:ext>
            </a:extLst>
          </p:cNvPr>
          <p:cNvSpPr/>
          <p:nvPr/>
        </p:nvSpPr>
        <p:spPr>
          <a:xfrm>
            <a:off x="3144160" y="539013"/>
            <a:ext cx="517940" cy="344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8D42D36-D329-43DB-AC28-4292774545A0}"/>
              </a:ext>
            </a:extLst>
          </p:cNvPr>
          <p:cNvSpPr/>
          <p:nvPr/>
        </p:nvSpPr>
        <p:spPr>
          <a:xfrm>
            <a:off x="767080" y="3017929"/>
            <a:ext cx="3660140" cy="28205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CD2A58B-CF78-4BAA-BA49-BF109E4CECCA}"/>
              </a:ext>
            </a:extLst>
          </p:cNvPr>
          <p:cNvSpPr/>
          <p:nvPr/>
        </p:nvSpPr>
        <p:spPr>
          <a:xfrm>
            <a:off x="4682813" y="3015486"/>
            <a:ext cx="2189174" cy="28205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8277AF84-C989-486E-B128-1C7991B8094D}"/>
              </a:ext>
            </a:extLst>
          </p:cNvPr>
          <p:cNvSpPr/>
          <p:nvPr/>
        </p:nvSpPr>
        <p:spPr>
          <a:xfrm>
            <a:off x="7876740" y="3027967"/>
            <a:ext cx="666818" cy="28205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BC4370F0-33B5-44AF-95DF-EE5788EF04CE}"/>
              </a:ext>
            </a:extLst>
          </p:cNvPr>
          <p:cNvSpPr/>
          <p:nvPr/>
        </p:nvSpPr>
        <p:spPr>
          <a:xfrm>
            <a:off x="555634" y="3345364"/>
            <a:ext cx="1684646" cy="28205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203CB975-B887-434D-9856-36710F50D67D}"/>
              </a:ext>
            </a:extLst>
          </p:cNvPr>
          <p:cNvSpPr/>
          <p:nvPr/>
        </p:nvSpPr>
        <p:spPr>
          <a:xfrm>
            <a:off x="3416984" y="3605581"/>
            <a:ext cx="911176" cy="78053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A218B10-C4D3-4DAA-BD9A-0CB9C5D7A5AE}"/>
              </a:ext>
            </a:extLst>
          </p:cNvPr>
          <p:cNvSpPr/>
          <p:nvPr/>
        </p:nvSpPr>
        <p:spPr>
          <a:xfrm>
            <a:off x="5539154" y="1601496"/>
            <a:ext cx="911176" cy="78053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F62103DF-DFE4-47DA-B2FD-97DEFDEB44FF}"/>
              </a:ext>
            </a:extLst>
          </p:cNvPr>
          <p:cNvSpPr/>
          <p:nvPr/>
        </p:nvSpPr>
        <p:spPr>
          <a:xfrm>
            <a:off x="3978254" y="312222"/>
            <a:ext cx="1002178" cy="81576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4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6" grpId="0" animBg="1"/>
      <p:bldP spid="38" grpId="0"/>
      <p:bldP spid="45" grpId="0" animBg="1"/>
      <p:bldP spid="46" grpId="0"/>
      <p:bldP spid="47" grpId="0" animBg="1"/>
      <p:bldP spid="48" grpId="0"/>
      <p:bldP spid="49" grpId="0" animBg="1"/>
      <p:bldP spid="51" grpId="0"/>
      <p:bldP spid="52" grpId="0" animBg="1"/>
      <p:bldP spid="53" grpId="0"/>
      <p:bldP spid="16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-53785" y="3817998"/>
            <a:ext cx="9236278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u="sng">
                <a:latin typeface="Segoe UI Semibold" panose="020B0702040204020203" pitchFamily="34" charset="0"/>
                <a:cs typeface="Segoe UI Semibold" panose="020B0702040204020203" pitchFamily="34" charset="0"/>
              </a:rPr>
              <a:t>Two dimensions of adversarial examples: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AD7B83-20DC-4EC0-859D-0B3761FAB622}"/>
              </a:ext>
            </a:extLst>
          </p:cNvPr>
          <p:cNvSpPr txBox="1"/>
          <p:nvPr/>
        </p:nvSpPr>
        <p:spPr>
          <a:xfrm>
            <a:off x="2150049" y="4384299"/>
            <a:ext cx="484389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lighting </a:t>
            </a:r>
            <a:r>
              <a:rPr lang="de-CH">
                <a:latin typeface="Segoe UI" panose="020B0502040204020203" pitchFamily="34" charset="0"/>
                <a:cs typeface="Segoe UI" panose="020B0502040204020203" pitchFamily="34" charset="0"/>
              </a:rPr>
              <a:t>vs. </a:t>
            </a:r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geometry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08A8BE-100B-4697-8C4F-99A54BB22707}"/>
              </a:ext>
            </a:extLst>
          </p:cNvPr>
          <p:cNvSpPr txBox="1"/>
          <p:nvPr/>
        </p:nvSpPr>
        <p:spPr>
          <a:xfrm>
            <a:off x="2150049" y="4837963"/>
            <a:ext cx="4572000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Single-view </a:t>
            </a:r>
            <a:r>
              <a:rPr lang="de-CH">
                <a:latin typeface="Segoe UI" panose="020B0502040204020203" pitchFamily="34" charset="0"/>
                <a:cs typeface="Segoe UI" panose="020B0502040204020203" pitchFamily="34" charset="0"/>
              </a:rPr>
              <a:t>vs. </a:t>
            </a:r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Multi-view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B1D1CE-88CD-4F83-A07C-5F0DAEC0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E3789652-1126-438C-931F-7E4DF5648D3F}"/>
              </a:ext>
            </a:extLst>
          </p:cNvPr>
          <p:cNvSpPr/>
          <p:nvPr/>
        </p:nvSpPr>
        <p:spPr>
          <a:xfrm rot="10800000">
            <a:off x="1847087" y="5473342"/>
            <a:ext cx="3411585" cy="1191060"/>
          </a:xfrm>
          <a:prstGeom prst="wedgeRectCallout">
            <a:avLst>
              <a:gd name="adj1" fmla="val -37685"/>
              <a:gd name="adj2" fmla="val 662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AE0C31-F350-40F2-A966-4E769259034F}"/>
              </a:ext>
            </a:extLst>
          </p:cNvPr>
          <p:cNvSpPr txBox="1"/>
          <p:nvPr/>
        </p:nvSpPr>
        <p:spPr>
          <a:xfrm>
            <a:off x="1405091" y="5495691"/>
            <a:ext cx="4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e.g. for multi-view adversarial lighting: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165C70-36FD-44E6-A856-F416C764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93" y="5844104"/>
            <a:ext cx="3251012" cy="74059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B2A15E4-470F-40B8-AAA8-CD4546E3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27" y="2839475"/>
            <a:ext cx="8613945" cy="31453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C6C00EB-8186-4D7A-981B-117F5F4D0017}"/>
              </a:ext>
            </a:extLst>
          </p:cNvPr>
          <p:cNvSpPr txBox="1"/>
          <p:nvPr/>
        </p:nvSpPr>
        <p:spPr>
          <a:xfrm>
            <a:off x="-53785" y="1652345"/>
            <a:ext cx="9236278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u="sng">
                <a:latin typeface="Segoe UI Semibold" panose="020B0702040204020203" pitchFamily="34" charset="0"/>
                <a:cs typeface="Segoe UI Semibold" panose="020B0702040204020203" pitchFamily="34" charset="0"/>
              </a:rPr>
              <a:t>Cost function: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5D5E84A-EA0D-4F47-B104-F93426167326}"/>
              </a:ext>
            </a:extLst>
          </p:cNvPr>
          <p:cNvSpPr/>
          <p:nvPr/>
        </p:nvSpPr>
        <p:spPr>
          <a:xfrm rot="5400000">
            <a:off x="3607193" y="1664676"/>
            <a:ext cx="143995" cy="3260848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7DFAFBB-38FD-4017-8F4B-4A1B88B2BF84}"/>
              </a:ext>
            </a:extLst>
          </p:cNvPr>
          <p:cNvSpPr txBox="1"/>
          <p:nvPr/>
        </p:nvSpPr>
        <p:spPr>
          <a:xfrm>
            <a:off x="2048768" y="3312239"/>
            <a:ext cx="326084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untargeted attack</a:t>
            </a:r>
          </a:p>
        </p:txBody>
      </p:sp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13164924-617B-4213-8C0B-650912630FB5}"/>
              </a:ext>
            </a:extLst>
          </p:cNvPr>
          <p:cNvSpPr/>
          <p:nvPr/>
        </p:nvSpPr>
        <p:spPr>
          <a:xfrm rot="5400000">
            <a:off x="7211528" y="1709270"/>
            <a:ext cx="143995" cy="319089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1D8823-041A-4211-A456-D398FE509CD1}"/>
              </a:ext>
            </a:extLst>
          </p:cNvPr>
          <p:cNvSpPr txBox="1"/>
          <p:nvPr/>
        </p:nvSpPr>
        <p:spPr>
          <a:xfrm>
            <a:off x="5688080" y="3317283"/>
            <a:ext cx="326084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attack (optional)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7F190440-B061-4AD3-8801-C5AF24887685}"/>
              </a:ext>
            </a:extLst>
          </p:cNvPr>
          <p:cNvSpPr/>
          <p:nvPr/>
        </p:nvSpPr>
        <p:spPr>
          <a:xfrm rot="16200000">
            <a:off x="3659501" y="2651318"/>
            <a:ext cx="92958" cy="228361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83301B5-F1C8-449A-94B9-5C65EB37A2AB}"/>
              </a:ext>
            </a:extLst>
          </p:cNvPr>
          <p:cNvSpPr txBox="1"/>
          <p:nvPr/>
        </p:nvSpPr>
        <p:spPr>
          <a:xfrm>
            <a:off x="2075556" y="2381370"/>
            <a:ext cx="3260847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classifier</a:t>
            </a:r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05041F1E-C8FE-4AA8-9970-7F4BD905357C}"/>
              </a:ext>
            </a:extLst>
          </p:cNvPr>
          <p:cNvSpPr/>
          <p:nvPr/>
        </p:nvSpPr>
        <p:spPr>
          <a:xfrm rot="16200000">
            <a:off x="5051406" y="2620999"/>
            <a:ext cx="104166" cy="30021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2A993C-8097-4D36-80E7-F6753D25B8E8}"/>
              </a:ext>
            </a:extLst>
          </p:cNvPr>
          <p:cNvSpPr txBox="1"/>
          <p:nvPr/>
        </p:nvSpPr>
        <p:spPr>
          <a:xfrm>
            <a:off x="4222970" y="2101022"/>
            <a:ext cx="176103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to decrease confidence for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C5DE6D4D-7F7D-486E-A7BB-59B4E260D239}"/>
              </a:ext>
            </a:extLst>
          </p:cNvPr>
          <p:cNvSpPr/>
          <p:nvPr/>
        </p:nvSpPr>
        <p:spPr>
          <a:xfrm rot="16200000">
            <a:off x="8608688" y="2631324"/>
            <a:ext cx="101614" cy="278130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03E3504-D4F6-44A7-8E64-2D5C87E5366A}"/>
              </a:ext>
            </a:extLst>
          </p:cNvPr>
          <p:cNvSpPr txBox="1"/>
          <p:nvPr/>
        </p:nvSpPr>
        <p:spPr>
          <a:xfrm>
            <a:off x="7634831" y="2105880"/>
            <a:ext cx="176103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to increase</a:t>
            </a:r>
          </a:p>
          <a:p>
            <a:pPr algn="ctr">
              <a:lnSpc>
                <a:spcPct val="150000"/>
              </a:lnSpc>
            </a:pPr>
            <a:r>
              <a:rPr lang="de-CH" sz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confidence for</a:t>
            </a:r>
          </a:p>
        </p:txBody>
      </p:sp>
    </p:spTree>
    <p:extLst>
      <p:ext uri="{BB962C8B-B14F-4D97-AF65-F5344CB8AC3E}">
        <p14:creationId xmlns:p14="http://schemas.microsoft.com/office/powerpoint/2010/main" val="303167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9" grpId="0" animBg="1"/>
      <p:bldP spid="10" grpId="0"/>
      <p:bldP spid="13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Two dimensions of adversarial examples: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AD7B83-20DC-4EC0-859D-0B3761FAB622}"/>
              </a:ext>
            </a:extLst>
          </p:cNvPr>
          <p:cNvSpPr txBox="1"/>
          <p:nvPr/>
        </p:nvSpPr>
        <p:spPr>
          <a:xfrm>
            <a:off x="243282" y="2079795"/>
            <a:ext cx="457199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lighting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Adversarial geometry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08A8BE-100B-4697-8C4F-99A54BB22707}"/>
              </a:ext>
            </a:extLst>
          </p:cNvPr>
          <p:cNvSpPr txBox="1"/>
          <p:nvPr/>
        </p:nvSpPr>
        <p:spPr>
          <a:xfrm>
            <a:off x="4261607" y="2079794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Single-view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Multi-view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89EBF39-2946-41B3-863A-298CBD6C5821}"/>
              </a:ext>
            </a:extLst>
          </p:cNvPr>
          <p:cNvCxnSpPr>
            <a:cxnSpLocks/>
          </p:cNvCxnSpPr>
          <p:nvPr/>
        </p:nvCxnSpPr>
        <p:spPr>
          <a:xfrm>
            <a:off x="505830" y="2471849"/>
            <a:ext cx="17788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08FF4D2-7A23-4E26-BF75-DCE4C4B82DE8}"/>
              </a:ext>
            </a:extLst>
          </p:cNvPr>
          <p:cNvCxnSpPr>
            <a:cxnSpLocks/>
          </p:cNvCxnSpPr>
          <p:nvPr/>
        </p:nvCxnSpPr>
        <p:spPr>
          <a:xfrm>
            <a:off x="5389884" y="2475071"/>
            <a:ext cx="10406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78D0E863-9CB5-4394-A79C-E3F651C1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658514"/>
            <a:ext cx="4572000" cy="196652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A1E17-2939-428C-996F-FAFE5DD0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69" y="4625041"/>
            <a:ext cx="4588563" cy="196652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AA6CBD-98E9-49C5-9499-A1C5AA08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1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Two dimensions of adversarial examples: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08A8BE-100B-4697-8C4F-99A54BB22707}"/>
              </a:ext>
            </a:extLst>
          </p:cNvPr>
          <p:cNvSpPr txBox="1"/>
          <p:nvPr/>
        </p:nvSpPr>
        <p:spPr>
          <a:xfrm>
            <a:off x="4261607" y="2079794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Single-view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Multi-view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08FF4D2-7A23-4E26-BF75-DCE4C4B82DE8}"/>
              </a:ext>
            </a:extLst>
          </p:cNvPr>
          <p:cNvCxnSpPr>
            <a:cxnSpLocks/>
          </p:cNvCxnSpPr>
          <p:nvPr/>
        </p:nvCxnSpPr>
        <p:spPr>
          <a:xfrm>
            <a:off x="5389884" y="2475071"/>
            <a:ext cx="10406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51E9129D-3709-480B-AA6A-13F0A1D2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207" y="3591946"/>
            <a:ext cx="4191585" cy="25054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EFFBA55-A2B2-48BD-A248-9107F6857C4F}"/>
              </a:ext>
            </a:extLst>
          </p:cNvPr>
          <p:cNvSpPr txBox="1"/>
          <p:nvPr/>
        </p:nvSpPr>
        <p:spPr>
          <a:xfrm>
            <a:off x="2166153" y="2776962"/>
            <a:ext cx="529825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Constrain to only 3 adjustable skylight parameters</a:t>
            </a:r>
            <a:endParaRPr lang="de-CH" sz="16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Before: 49 lighting parameters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E9EFB31-E3C5-4150-A791-22167C553D87}"/>
              </a:ext>
            </a:extLst>
          </p:cNvPr>
          <p:cNvSpPr txBox="1"/>
          <p:nvPr/>
        </p:nvSpPr>
        <p:spPr>
          <a:xfrm>
            <a:off x="2286000" y="6097371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1600" i="1">
                <a:latin typeface="Segoe UI" panose="020B0502040204020203" pitchFamily="34" charset="0"/>
                <a:cs typeface="Segoe UI" panose="020B0502040204020203" pitchFamily="34" charset="0"/>
              </a:rPr>
              <a:t>Still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able to find an adversarial example!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4028CB5-00EA-496D-BB88-CE59CBA7F6E5}"/>
              </a:ext>
            </a:extLst>
          </p:cNvPr>
          <p:cNvSpPr txBox="1"/>
          <p:nvPr/>
        </p:nvSpPr>
        <p:spPr>
          <a:xfrm>
            <a:off x="243282" y="2079795"/>
            <a:ext cx="457199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lighting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Adversarial geometry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5BED423-CE83-498E-97E2-70A9CF157C7C}"/>
              </a:ext>
            </a:extLst>
          </p:cNvPr>
          <p:cNvCxnSpPr>
            <a:cxnSpLocks/>
          </p:cNvCxnSpPr>
          <p:nvPr/>
        </p:nvCxnSpPr>
        <p:spPr>
          <a:xfrm>
            <a:off x="505830" y="2471849"/>
            <a:ext cx="17788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4413A4-99C8-4FBA-ADD9-046176C9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60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Two dimensions of adversarial examples: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08A8BE-100B-4697-8C4F-99A54BB22707}"/>
              </a:ext>
            </a:extLst>
          </p:cNvPr>
          <p:cNvSpPr txBox="1"/>
          <p:nvPr/>
        </p:nvSpPr>
        <p:spPr>
          <a:xfrm>
            <a:off x="4261607" y="2079794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Single-view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Multi-view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08FF4D2-7A23-4E26-BF75-DCE4C4B82DE8}"/>
              </a:ext>
            </a:extLst>
          </p:cNvPr>
          <p:cNvCxnSpPr>
            <a:cxnSpLocks/>
          </p:cNvCxnSpPr>
          <p:nvPr/>
        </p:nvCxnSpPr>
        <p:spPr>
          <a:xfrm>
            <a:off x="6747195" y="2475071"/>
            <a:ext cx="9680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18FDA79-9F32-4E83-B376-9E0BFB0A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92" y="2834913"/>
            <a:ext cx="4630508" cy="19002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EDACA0-BB85-4C63-B35C-0F6F980A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91" y="4735170"/>
            <a:ext cx="4648318" cy="19002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A90872-C66B-445F-91A5-53B0D7D19F19}"/>
              </a:ext>
            </a:extLst>
          </p:cNvPr>
          <p:cNvSpPr txBox="1"/>
          <p:nvPr/>
        </p:nvSpPr>
        <p:spPr>
          <a:xfrm>
            <a:off x="243282" y="2079795"/>
            <a:ext cx="457199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lighting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Adversarial geometry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B8B54E5-BA57-447B-AE6D-60B157CD7E99}"/>
              </a:ext>
            </a:extLst>
          </p:cNvPr>
          <p:cNvCxnSpPr>
            <a:cxnSpLocks/>
          </p:cNvCxnSpPr>
          <p:nvPr/>
        </p:nvCxnSpPr>
        <p:spPr>
          <a:xfrm>
            <a:off x="505830" y="2471849"/>
            <a:ext cx="17788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B89EED-168B-4E76-A8BD-F8EC4A93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92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D6BBE1B-06AF-4EB9-9925-5CF1D91F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86" y="4663288"/>
            <a:ext cx="4245227" cy="20688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C61EFEC-9A21-4294-8CCE-5E309EAA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67" y="2681934"/>
            <a:ext cx="4139120" cy="20237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Two dimensions of adversarial examples: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AD7B83-20DC-4EC0-859D-0B3761FAB622}"/>
              </a:ext>
            </a:extLst>
          </p:cNvPr>
          <p:cNvSpPr txBox="1"/>
          <p:nvPr/>
        </p:nvSpPr>
        <p:spPr>
          <a:xfrm>
            <a:off x="243282" y="2079795"/>
            <a:ext cx="457199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Adversarial lighting vs.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geometry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08A8BE-100B-4697-8C4F-99A54BB22707}"/>
              </a:ext>
            </a:extLst>
          </p:cNvPr>
          <p:cNvSpPr txBox="1"/>
          <p:nvPr/>
        </p:nvSpPr>
        <p:spPr>
          <a:xfrm>
            <a:off x="4261607" y="2079794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Single-view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Multi-view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89EBF39-2946-41B3-863A-298CBD6C5821}"/>
              </a:ext>
            </a:extLst>
          </p:cNvPr>
          <p:cNvCxnSpPr>
            <a:cxnSpLocks/>
          </p:cNvCxnSpPr>
          <p:nvPr/>
        </p:nvCxnSpPr>
        <p:spPr>
          <a:xfrm>
            <a:off x="2572756" y="2471849"/>
            <a:ext cx="19652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08FF4D2-7A23-4E26-BF75-DCE4C4B82DE8}"/>
              </a:ext>
            </a:extLst>
          </p:cNvPr>
          <p:cNvCxnSpPr>
            <a:cxnSpLocks/>
          </p:cNvCxnSpPr>
          <p:nvPr/>
        </p:nvCxnSpPr>
        <p:spPr>
          <a:xfrm>
            <a:off x="5385120" y="2475071"/>
            <a:ext cx="10442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40D6AB-6734-432A-8C6E-B2E4690D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92BA5EA-C370-48AE-8097-8622CB8E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931D868B-1917-46CF-B0AC-6CD4CEFC2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5236"/>
              </p:ext>
            </p:extLst>
          </p:nvPr>
        </p:nvGraphicFramePr>
        <p:xfrm>
          <a:off x="1446835" y="2917190"/>
          <a:ext cx="6250329" cy="1023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724067457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299067868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533974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White-box attacks</a:t>
                      </a:r>
                      <a:endParaRPr lang="de-DE" sz="180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/>
                        <a:t>vs.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Black-box attacks</a:t>
                      </a:r>
                      <a:endParaRPr lang="de-DE" sz="160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14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Targeted attacks</a:t>
                      </a:r>
                      <a:endParaRPr lang="de-DE" sz="18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Untargeted attacks</a:t>
                      </a:r>
                      <a:endParaRPr lang="de-DE" sz="16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5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02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Resulting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Two dimensions of adversarial examples: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6C512E-B97E-4EFF-9C9C-7D1550D3086F}"/>
              </a:ext>
            </a:extLst>
          </p:cNvPr>
          <p:cNvSpPr txBox="1"/>
          <p:nvPr/>
        </p:nvSpPr>
        <p:spPr>
          <a:xfrm>
            <a:off x="4261607" y="2079794"/>
            <a:ext cx="4572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Single-view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Multi-view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EDBFFA3-F257-4BC9-89C6-7B47A5F7DBD1}"/>
              </a:ext>
            </a:extLst>
          </p:cNvPr>
          <p:cNvCxnSpPr>
            <a:cxnSpLocks/>
          </p:cNvCxnSpPr>
          <p:nvPr/>
        </p:nvCxnSpPr>
        <p:spPr>
          <a:xfrm>
            <a:off x="6747195" y="2475071"/>
            <a:ext cx="9680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483CA72-17F6-46ED-9A5F-2832B07B7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77" y="2887667"/>
            <a:ext cx="4127800" cy="16717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0E70A04-C888-4892-BCAB-A1853F2C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532" y="4700627"/>
            <a:ext cx="4127800" cy="167175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6064A9B-8A56-43B6-A120-D812F872D223}"/>
              </a:ext>
            </a:extLst>
          </p:cNvPr>
          <p:cNvSpPr txBox="1"/>
          <p:nvPr/>
        </p:nvSpPr>
        <p:spPr>
          <a:xfrm>
            <a:off x="243282" y="2079795"/>
            <a:ext cx="4571999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Adversarial lighting vs.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geometry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ADB475E-504A-49C5-B944-2F7078612E94}"/>
              </a:ext>
            </a:extLst>
          </p:cNvPr>
          <p:cNvCxnSpPr>
            <a:cxnSpLocks/>
          </p:cNvCxnSpPr>
          <p:nvPr/>
        </p:nvCxnSpPr>
        <p:spPr>
          <a:xfrm>
            <a:off x="2572756" y="2471849"/>
            <a:ext cx="19652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F79A3-2DB1-49AF-A1E4-D14A6901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Transfer of Adversarial Examples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409575" y="1474390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These adversarial examples work on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ResNet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D0E797E-C36E-4DC4-A4A4-9F1D044A3D0A}"/>
              </a:ext>
            </a:extLst>
          </p:cNvPr>
          <p:cNvSpPr txBox="1"/>
          <p:nvPr/>
        </p:nvSpPr>
        <p:spPr>
          <a:xfrm>
            <a:off x="394282" y="2012684"/>
            <a:ext cx="822121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Natural question: do adversarial examples for one model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transfer to other models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96E1CC-0FE8-48EA-B56E-57D2C1DB8888}"/>
              </a:ext>
            </a:extLst>
          </p:cNvPr>
          <p:cNvSpPr/>
          <p:nvPr/>
        </p:nvSpPr>
        <p:spPr>
          <a:xfrm>
            <a:off x="409575" y="2530383"/>
            <a:ext cx="552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commonly seen in normball-based adversarial examples</a:t>
            </a:r>
            <a:endParaRPr lang="de-DE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DBB9A5-AF53-4833-BC01-1B71C2C97638}"/>
              </a:ext>
            </a:extLst>
          </p:cNvPr>
          <p:cNvSpPr txBox="1"/>
          <p:nvPr/>
        </p:nvSpPr>
        <p:spPr>
          <a:xfrm>
            <a:off x="394282" y="4000624"/>
            <a:ext cx="822121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Success rates of attacks: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AF04E9-4CF5-48F9-AC1B-EC3A4F4DD8F6}"/>
              </a:ext>
            </a:extLst>
          </p:cNvPr>
          <p:cNvSpPr txBox="1"/>
          <p:nvPr/>
        </p:nvSpPr>
        <p:spPr>
          <a:xfrm>
            <a:off x="409575" y="3057519"/>
            <a:ext cx="8221211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Generate 10.000 lighting-based and 10.000 geometry-based adversarial examples by backpropagating through ResNet, then attack other networks 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2C229A-9538-4D2F-AF09-D858C0C54D4A}"/>
              </a:ext>
            </a:extLst>
          </p:cNvPr>
          <p:cNvSpPr txBox="1"/>
          <p:nvPr/>
        </p:nvSpPr>
        <p:spPr>
          <a:xfrm>
            <a:off x="461394" y="5804257"/>
            <a:ext cx="822121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transfer works reasonably well ✔️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79D4E7-30F2-4E37-9297-1B86CB09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E48C4B5-52DA-47BF-8CF8-3237A51FA7B9}"/>
              </a:ext>
            </a:extLst>
          </p:cNvPr>
          <p:cNvSpPr txBox="1"/>
          <p:nvPr/>
        </p:nvSpPr>
        <p:spPr>
          <a:xfrm>
            <a:off x="461394" y="6166664"/>
            <a:ext cx="8221211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➔ going from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white-box to black-box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attack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88617F2-8FD1-4309-AB04-FA70F5BF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7" y="4715902"/>
            <a:ext cx="3923782" cy="8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6" grpId="0"/>
      <p:bldP spid="17" grpId="0"/>
      <p:bldP spid="19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"Real-Life" Adversarial Robustness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ED4AC3-7E49-4A29-B99D-5E7F9C9DF820}"/>
              </a:ext>
            </a:extLst>
          </p:cNvPr>
          <p:cNvSpPr txBox="1"/>
          <p:nvPr/>
        </p:nvSpPr>
        <p:spPr>
          <a:xfrm>
            <a:off x="700481" y="5716112"/>
            <a:ext cx="772774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Can our artificial adversarial examples aid in making models more</a:t>
            </a:r>
            <a:b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robust against </a:t>
            </a: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real-life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adversarial attacks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222BC-884F-4E50-B494-A9FD943C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F62B42-EC7A-4F82-BE19-9A34B0D5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21" y="1683216"/>
            <a:ext cx="5174665" cy="38891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718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"Real-Life" Adversarial Robustness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830978-F11F-4873-B9E7-B3E0B88851F1}"/>
              </a:ext>
            </a:extLst>
          </p:cNvPr>
          <p:cNvSpPr txBox="1"/>
          <p:nvPr/>
        </p:nvSpPr>
        <p:spPr>
          <a:xfrm>
            <a:off x="690828" y="3669605"/>
            <a:ext cx="8043596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Train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WideResNet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on CIFAR-100, optionally add additional data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168940-F860-49D1-9E34-9CDFD0A0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81" y="2217717"/>
            <a:ext cx="3012038" cy="104949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E0E9D9B-6587-49C0-AAE0-8BB71090F0EE}"/>
              </a:ext>
            </a:extLst>
          </p:cNvPr>
          <p:cNvSpPr txBox="1"/>
          <p:nvPr/>
        </p:nvSpPr>
        <p:spPr>
          <a:xfrm>
            <a:off x="0" y="1605882"/>
            <a:ext cx="91440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Real-life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adversarial test set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: 500 photos of oranges illuminated by projector</a:t>
            </a:r>
            <a:endParaRPr lang="de-CH" sz="16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63CBDD-041B-49DE-8755-9F5A8828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221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02DD8995-C1DE-4371-8839-EE8C97600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16012"/>
              </p:ext>
            </p:extLst>
          </p:nvPr>
        </p:nvGraphicFramePr>
        <p:xfrm>
          <a:off x="558591" y="4273410"/>
          <a:ext cx="8043596" cy="16376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0899">
                  <a:extLst>
                    <a:ext uri="{9D8B030D-6E8A-4147-A177-3AD203B41FA5}">
                      <a16:colId xmlns:a16="http://schemas.microsoft.com/office/drawing/2014/main" val="63176758"/>
                    </a:ext>
                  </a:extLst>
                </a:gridCol>
                <a:gridCol w="2010899">
                  <a:extLst>
                    <a:ext uri="{9D8B030D-6E8A-4147-A177-3AD203B41FA5}">
                      <a16:colId xmlns:a16="http://schemas.microsoft.com/office/drawing/2014/main" val="4157069322"/>
                    </a:ext>
                  </a:extLst>
                </a:gridCol>
                <a:gridCol w="2010899">
                  <a:extLst>
                    <a:ext uri="{9D8B030D-6E8A-4147-A177-3AD203B41FA5}">
                      <a16:colId xmlns:a16="http://schemas.microsoft.com/office/drawing/2014/main" val="3277069127"/>
                    </a:ext>
                  </a:extLst>
                </a:gridCol>
                <a:gridCol w="2010899">
                  <a:extLst>
                    <a:ext uri="{9D8B030D-6E8A-4147-A177-3AD203B41FA5}">
                      <a16:colId xmlns:a16="http://schemas.microsoft.com/office/drawing/2014/main" val="2997002123"/>
                    </a:ext>
                  </a:extLst>
                </a:gridCol>
              </a:tblGrid>
              <a:tr h="1042114">
                <a:tc>
                  <a:txBody>
                    <a:bodyPr/>
                    <a:lstStyle/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Training set</a:t>
                      </a:r>
                      <a:endParaRPr lang="de-DE" sz="14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CIFAR-100</a:t>
                      </a:r>
                      <a:b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(+)</a:t>
                      </a:r>
                    </a:p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additional data</a:t>
                      </a:r>
                      <a:endParaRPr lang="de-DE" sz="14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CIFAR-100</a:t>
                      </a:r>
                    </a:p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(+)</a:t>
                      </a:r>
                    </a:p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 additional samples</a:t>
                      </a:r>
                    </a:p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random lighting</a:t>
                      </a:r>
                      <a:endParaRPr lang="de-DE" sz="14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CIFAR-100</a:t>
                      </a:r>
                    </a:p>
                    <a:p>
                      <a:pPr algn="ctr"/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(+)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 additional samples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b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adversarial lighting</a:t>
                      </a:r>
                      <a:endParaRPr lang="de-DE" sz="14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201774"/>
                  </a:ext>
                </a:extLst>
              </a:tr>
              <a:tr h="595538">
                <a:tc>
                  <a:txBody>
                    <a:bodyPr/>
                    <a:lstStyle/>
                    <a:p>
                      <a:pPr algn="ctr"/>
                      <a:r>
                        <a:rPr lang="de-CH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Resulting accuracy</a:t>
                      </a:r>
                      <a:endParaRPr lang="de-DE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4.6%</a:t>
                      </a:r>
                      <a:endParaRPr lang="de-DE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40.4%</a:t>
                      </a:r>
                      <a:endParaRPr lang="de-DE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65.8%</a:t>
                      </a:r>
                      <a:endParaRPr lang="de-DE" sz="140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255464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E6E2821A-E72B-47F3-B67B-838721891E82}"/>
              </a:ext>
            </a:extLst>
          </p:cNvPr>
          <p:cNvSpPr txBox="1"/>
          <p:nvPr/>
        </p:nvSpPr>
        <p:spPr>
          <a:xfrm>
            <a:off x="2741322" y="3325530"/>
            <a:ext cx="364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CH"/>
              <a:t>Good example of black-box attack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B2A1A77-E7C1-4385-BF99-FE33556BF5F5}"/>
              </a:ext>
            </a:extLst>
          </p:cNvPr>
          <p:cNvSpPr txBox="1"/>
          <p:nvPr/>
        </p:nvSpPr>
        <p:spPr>
          <a:xfrm>
            <a:off x="1" y="60848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➔ Method can be used for defense against </a:t>
            </a:r>
            <a:r>
              <a:rPr lang="de-CH" i="1">
                <a:latin typeface="Segoe UI Semibold" panose="020B0702040204020203" pitchFamily="34" charset="0"/>
                <a:cs typeface="Segoe UI Semibold" panose="020B0702040204020203" pitchFamily="34" charset="0"/>
              </a:rPr>
              <a:t>real-life</a:t>
            </a:r>
            <a:r>
              <a:rPr lang="de-CH">
                <a:latin typeface="Segoe UI Semibold" panose="020B0702040204020203" pitchFamily="34" charset="0"/>
                <a:cs typeface="Segoe UI Semibold" panose="020B0702040204020203" pitchFamily="34" charset="0"/>
              </a:rPr>
              <a:t> adversarial attacks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3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Evaluation of Paper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91DDF5-3B33-4071-84A9-23630BCFBD07}"/>
              </a:ext>
            </a:extLst>
          </p:cNvPr>
          <p:cNvSpPr txBox="1"/>
          <p:nvPr/>
        </p:nvSpPr>
        <p:spPr>
          <a:xfrm>
            <a:off x="394282" y="1682300"/>
            <a:ext cx="8592402" cy="140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Paper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 rated positively 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on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OpenReview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ICLR 2019</a:t>
            </a:r>
            <a:r>
              <a:rPr lang="de-CH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aseline="30000">
                <a:latin typeface="Segoe UI" panose="020B0502040204020203" pitchFamily="34" charset="0"/>
                <a:cs typeface="Segoe UI" panose="020B0502040204020203" pitchFamily="34" charset="0"/>
              </a:rPr>
              <a:t>[1]</a:t>
            </a:r>
          </a:p>
          <a:p>
            <a:pPr>
              <a:lnSpc>
                <a:spcPct val="200000"/>
              </a:lnSpc>
            </a:pP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➔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all reviewers suggest acceptance 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of paper for conference</a:t>
            </a:r>
          </a:p>
          <a:p>
            <a:pPr>
              <a:lnSpc>
                <a:spcPct val="150000"/>
              </a:lnSpc>
            </a:pP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➔ multiple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suggestions made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; authors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incorporated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 most of them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79D4E7-30F2-4E37-9297-1B86CB09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3738B1-56FC-41FA-B7B2-62015771FD5C}"/>
              </a:ext>
            </a:extLst>
          </p:cNvPr>
          <p:cNvSpPr txBox="1"/>
          <p:nvPr/>
        </p:nvSpPr>
        <p:spPr>
          <a:xfrm>
            <a:off x="200578" y="6426333"/>
            <a:ext cx="4597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/>
              <a:t>[1] </a:t>
            </a:r>
            <a:r>
              <a:rPr lang="de-DE" sz="1100">
                <a:hlinkClick r:id="rId2"/>
              </a:rPr>
              <a:t>https://openreview.net/forum?id=SJl2niR9KQ</a:t>
            </a:r>
            <a:endParaRPr lang="de-DE" sz="11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73A98B6-01DA-4732-BAF3-F173FF528226}"/>
              </a:ext>
            </a:extLst>
          </p:cNvPr>
          <p:cNvSpPr/>
          <p:nvPr/>
        </p:nvSpPr>
        <p:spPr>
          <a:xfrm>
            <a:off x="410496" y="5726659"/>
            <a:ext cx="4675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❌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code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 not publically available</a:t>
            </a:r>
            <a:endParaRPr lang="de-DE" sz="2400" baseline="30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3C5F24-84E6-4C2D-8638-69E0C35D92A0}"/>
              </a:ext>
            </a:extLst>
          </p:cNvPr>
          <p:cNvSpPr txBox="1"/>
          <p:nvPr/>
        </p:nvSpPr>
        <p:spPr>
          <a:xfrm>
            <a:off x="410496" y="3129741"/>
            <a:ext cx="8592402" cy="50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Positive points: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FEA9A87-4E57-45F4-87B5-8856C56F9081}"/>
              </a:ext>
            </a:extLst>
          </p:cNvPr>
          <p:cNvSpPr txBox="1"/>
          <p:nvPr/>
        </p:nvSpPr>
        <p:spPr>
          <a:xfrm>
            <a:off x="394282" y="5185769"/>
            <a:ext cx="8592402" cy="50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Negative points: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2C3AF60-C7DB-4B18-B943-114A61E42E3A}"/>
              </a:ext>
            </a:extLst>
          </p:cNvPr>
          <p:cNvSpPr/>
          <p:nvPr/>
        </p:nvSpPr>
        <p:spPr>
          <a:xfrm>
            <a:off x="420330" y="3683891"/>
            <a:ext cx="9311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✔️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novel idea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: use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differentiable renderer 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to generate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meaningful adversarial perturbations</a:t>
            </a:r>
            <a:endParaRPr lang="de-DE" sz="24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F1A745-E8F2-4EC5-93FA-D15C04257B8C}"/>
              </a:ext>
            </a:extLst>
          </p:cNvPr>
          <p:cNvSpPr/>
          <p:nvPr/>
        </p:nvSpPr>
        <p:spPr>
          <a:xfrm>
            <a:off x="420330" y="4063272"/>
            <a:ext cx="604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✔️ detailed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explanation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physically-based rendering</a:t>
            </a:r>
            <a:endParaRPr lang="de-DE" sz="24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B82C293-A2DF-4CD7-92D6-CFC1CBAF914A}"/>
              </a:ext>
            </a:extLst>
          </p:cNvPr>
          <p:cNvSpPr/>
          <p:nvPr/>
        </p:nvSpPr>
        <p:spPr>
          <a:xfrm>
            <a:off x="420330" y="4428969"/>
            <a:ext cx="4243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✔️ exploration of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adversarial attack transfer</a:t>
            </a:r>
            <a:endParaRPr lang="de-DE" sz="24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072378B-A790-4E6B-AE1A-1BFF366B02D9}"/>
              </a:ext>
            </a:extLst>
          </p:cNvPr>
          <p:cNvSpPr/>
          <p:nvPr/>
        </p:nvSpPr>
        <p:spPr>
          <a:xfrm>
            <a:off x="420330" y="4820072"/>
            <a:ext cx="6050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✔️ exploration of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suitability</a:t>
            </a:r>
            <a:r>
              <a:rPr lang="de-CH" sz="2400" baseline="30000"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de-CH" sz="2400" baseline="30000">
                <a:latin typeface="Segoe UI Semibold" panose="020B0702040204020203" pitchFamily="34" charset="0"/>
                <a:cs typeface="Segoe UI Semibold" panose="020B0702040204020203" pitchFamily="34" charset="0"/>
              </a:rPr>
              <a:t>defense against real-life attacks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374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15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Q&amp;A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964D16-4913-4C42-BD81-6637CB592748}"/>
              </a:ext>
            </a:extLst>
          </p:cNvPr>
          <p:cNvSpPr txBox="1"/>
          <p:nvPr/>
        </p:nvSpPr>
        <p:spPr>
          <a:xfrm>
            <a:off x="359558" y="1671982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 for your attention!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90C3ED-F47D-4BAE-A7F0-5DFE58A3E7B4}"/>
              </a:ext>
            </a:extLst>
          </p:cNvPr>
          <p:cNvSpPr txBox="1"/>
          <p:nvPr/>
        </p:nvSpPr>
        <p:spPr>
          <a:xfrm>
            <a:off x="359558" y="2355558"/>
            <a:ext cx="7484348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CH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Download these slides: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911A16-09BF-4034-8C9A-246FF088B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3" y="3037634"/>
            <a:ext cx="2184162" cy="21841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1E6CFD2-8FCC-4DC2-A86F-6ED2DBF4DC90}"/>
              </a:ext>
            </a:extLst>
          </p:cNvPr>
          <p:cNvSpPr txBox="1"/>
          <p:nvPr/>
        </p:nvSpPr>
        <p:spPr>
          <a:xfrm>
            <a:off x="201336" y="6515813"/>
            <a:ext cx="3533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Segoe UI" panose="020B0502040204020203" pitchFamily="34" charset="0"/>
                <a:cs typeface="Segoe UI" panose="020B0502040204020203" pitchFamily="34" charset="0"/>
              </a:rPr>
              <a:t>Alexey Gavryushin | agavryushin@student.ethz.ch</a:t>
            </a: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F8E255-6688-466E-9144-A0326F46AA1B}"/>
              </a:ext>
            </a:extLst>
          </p:cNvPr>
          <p:cNvSpPr txBox="1"/>
          <p:nvPr/>
        </p:nvSpPr>
        <p:spPr>
          <a:xfrm>
            <a:off x="4295879" y="6515812"/>
            <a:ext cx="4646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>
                <a:latin typeface="Segoe UI" panose="020B0502040204020203" pitchFamily="34" charset="0"/>
                <a:cs typeface="Segoe UI" panose="020B0502040204020203" pitchFamily="34" charset="0"/>
              </a:rPr>
              <a:t>ETH </a:t>
            </a:r>
            <a:r>
              <a:rPr lang="de-DE" sz="1200" err="1">
                <a:latin typeface="Segoe UI" panose="020B0502040204020203" pitchFamily="34" charset="0"/>
                <a:cs typeface="Segoe UI" panose="020B0502040204020203" pitchFamily="34" charset="0"/>
              </a:rPr>
              <a:t>Zurich</a:t>
            </a:r>
            <a:r>
              <a:rPr lang="de-DE" sz="1200"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de-DE" sz="1200" err="1">
                <a:latin typeface="Segoe UI" panose="020B0502040204020203" pitchFamily="34" charset="0"/>
                <a:cs typeface="Segoe UI" panose="020B0502040204020203" pitchFamily="34" charset="0"/>
              </a:rPr>
              <a:t>Advanced</a:t>
            </a:r>
            <a:r>
              <a:rPr lang="de-DE" sz="1200">
                <a:latin typeface="Segoe UI" panose="020B0502040204020203" pitchFamily="34" charset="0"/>
                <a:cs typeface="Segoe UI" panose="020B0502040204020203" pitchFamily="34" charset="0"/>
              </a:rPr>
              <a:t> Topics in ML &amp; Data Science | 18 May 2022</a:t>
            </a: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60F46DE-42D6-460D-84AE-B2A1B15CA66B}"/>
              </a:ext>
            </a:extLst>
          </p:cNvPr>
          <p:cNvSpPr/>
          <p:nvPr/>
        </p:nvSpPr>
        <p:spPr>
          <a:xfrm>
            <a:off x="348846" y="5452054"/>
            <a:ext cx="6491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https://polybox.ethz.ch/index.php/s/GnQLLTdrWzL5CDk</a:t>
            </a:r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46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Backup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slides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8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Normballs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822426-07CA-4077-8DED-05F150FFE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55" y="2307740"/>
            <a:ext cx="3761889" cy="368084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F3039F0-C537-43EF-9D8F-60D520CEE9FE}"/>
              </a:ext>
            </a:extLst>
          </p:cNvPr>
          <p:cNvSpPr txBox="1"/>
          <p:nvPr/>
        </p:nvSpPr>
        <p:spPr>
          <a:xfrm>
            <a:off x="5882279" y="3706221"/>
            <a:ext cx="29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>
                <a:cs typeface="Segoe UI" panose="020B0502040204020203" pitchFamily="34" charset="0"/>
              </a:rPr>
              <a:t>ε</a:t>
            </a:r>
            <a:endParaRPr lang="de-DE" sz="2800" b="1">
              <a:cs typeface="Segoe UI" panose="020B05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644DA55-624C-4FDB-8A52-4E849A843607}"/>
              </a:ext>
            </a:extLst>
          </p:cNvPr>
          <p:cNvSpPr txBox="1"/>
          <p:nvPr/>
        </p:nvSpPr>
        <p:spPr>
          <a:xfrm>
            <a:off x="4574615" y="2384603"/>
            <a:ext cx="29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>
                <a:cs typeface="Segoe UI" panose="020B0502040204020203" pitchFamily="34" charset="0"/>
              </a:rPr>
              <a:t>ε</a:t>
            </a:r>
            <a:endParaRPr lang="de-DE" sz="2800" b="1">
              <a:cs typeface="Segoe UI" panose="020B0502040204020203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848C63F-5FCE-4427-9A11-E47FC75FFF94}"/>
              </a:ext>
            </a:extLst>
          </p:cNvPr>
          <p:cNvSpPr txBox="1"/>
          <p:nvPr/>
        </p:nvSpPr>
        <p:spPr>
          <a:xfrm>
            <a:off x="2744903" y="3706221"/>
            <a:ext cx="46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>
                <a:cs typeface="Segoe UI" panose="020B0502040204020203" pitchFamily="34" charset="0"/>
              </a:rPr>
              <a:t>-</a:t>
            </a:r>
            <a:r>
              <a:rPr lang="el-GR" sz="2800" b="1">
                <a:cs typeface="Segoe UI" panose="020B0502040204020203" pitchFamily="34" charset="0"/>
              </a:rPr>
              <a:t>ε</a:t>
            </a:r>
            <a:endParaRPr lang="de-DE" sz="2800" b="1">
              <a:cs typeface="Segoe UI" panose="020B05020402040202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35BC595-4D35-4163-9861-EAFED9319357}"/>
              </a:ext>
            </a:extLst>
          </p:cNvPr>
          <p:cNvSpPr txBox="1"/>
          <p:nvPr/>
        </p:nvSpPr>
        <p:spPr>
          <a:xfrm>
            <a:off x="4574615" y="5465363"/>
            <a:ext cx="46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>
                <a:cs typeface="Segoe UI" panose="020B0502040204020203" pitchFamily="34" charset="0"/>
              </a:rPr>
              <a:t>-</a:t>
            </a:r>
            <a:r>
              <a:rPr lang="el-GR" sz="2800" b="1">
                <a:cs typeface="Segoe UI" panose="020B0502040204020203" pitchFamily="34" charset="0"/>
              </a:rPr>
              <a:t>ε</a:t>
            </a:r>
            <a:endParaRPr lang="de-DE" sz="2800" b="1">
              <a:cs typeface="Segoe UI" panose="020B05020402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9C8EA6-4A86-48A4-94A1-CE4C04CB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698" y="6048580"/>
            <a:ext cx="2006598" cy="5248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62E2CD5-0C03-4DDE-8AB8-0F24E25A2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374" y="1772289"/>
            <a:ext cx="3373247" cy="53822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EBD682E-0D6F-426C-B4EE-1C6929D0F2C2}"/>
              </a:ext>
            </a:extLst>
          </p:cNvPr>
          <p:cNvSpPr txBox="1"/>
          <p:nvPr/>
        </p:nvSpPr>
        <p:spPr>
          <a:xfrm>
            <a:off x="4515215" y="4148161"/>
            <a:ext cx="29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de-DE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F1700018-4C7D-4406-8D84-897E442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58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Spherical Harmonics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Foliennummernplatzhalter 2">
            <a:extLst>
              <a:ext uri="{FF2B5EF4-FFF2-40B4-BE49-F238E27FC236}">
                <a16:creationId xmlns:a16="http://schemas.microsoft.com/office/drawing/2014/main" id="{F1700018-4C7D-4406-8D84-897E442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F5FD5-CC44-4520-A891-08D20B72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34" y="1627320"/>
            <a:ext cx="5759732" cy="40318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1121-ADF4-434A-AC1F-961FF867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85" y="5437663"/>
            <a:ext cx="3124636" cy="7716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DE34569-BF3B-4D16-AE3C-08F973A2D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45" y="790236"/>
            <a:ext cx="855747" cy="5280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92E0C65-0739-4818-8C89-2D995928B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968" y="5499584"/>
            <a:ext cx="2981741" cy="6477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5534A0F-0C3E-495F-87E7-0557EAF77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93" y="5571122"/>
            <a:ext cx="2112045" cy="62822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553173B-A59B-4568-8128-020C2970DEFD}"/>
              </a:ext>
            </a:extLst>
          </p:cNvPr>
          <p:cNvSpPr txBox="1"/>
          <p:nvPr/>
        </p:nvSpPr>
        <p:spPr>
          <a:xfrm>
            <a:off x="210411" y="6426334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Source: </a:t>
            </a:r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en.wikipedia.org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3" y="356737"/>
            <a:ext cx="8340142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Examples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Humans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5FC49E-8BBB-4DD0-BF75-9A1DBC91CA3D}"/>
              </a:ext>
            </a:extLst>
          </p:cNvPr>
          <p:cNvSpPr txBox="1"/>
          <p:nvPr/>
        </p:nvSpPr>
        <p:spPr>
          <a:xfrm>
            <a:off x="276837" y="6385024"/>
            <a:ext cx="376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Beuchet Chair; Photograph </a:t>
            </a:r>
            <a:r>
              <a:rPr lang="de-CH" sz="140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 Markus Elsholz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7BB153-B808-4FBB-9C98-6A8EBF80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72" y="1778651"/>
            <a:ext cx="6008963" cy="330069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AED253-AE16-4D87-A174-CD8028B2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6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92BA5EA-C370-48AE-8097-8622CB8E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931D868B-1917-46CF-B0AC-6CD4CEFC2D8A}"/>
              </a:ext>
            </a:extLst>
          </p:cNvPr>
          <p:cNvGraphicFramePr>
            <a:graphicFrameLocks noGrp="1"/>
          </p:cNvGraphicFramePr>
          <p:nvPr/>
        </p:nvGraphicFramePr>
        <p:xfrm>
          <a:off x="1446835" y="2917190"/>
          <a:ext cx="6250329" cy="1023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724067457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299067868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533974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White-box attacks</a:t>
                      </a:r>
                      <a:endParaRPr lang="de-DE" sz="180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/>
                        <a:t>vs.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Black-box attacks</a:t>
                      </a:r>
                      <a:endParaRPr lang="de-DE" sz="160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14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Targeted attacks</a:t>
                      </a:r>
                      <a:endParaRPr lang="de-DE" sz="1800">
                        <a:solidFill>
                          <a:schemeClr val="bg1">
                            <a:lumMod val="6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vs.</a:t>
                      </a:r>
                      <a:endParaRPr lang="de-DE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Untargeted attacks</a:t>
                      </a:r>
                      <a:endParaRPr lang="de-DE" sz="1600">
                        <a:solidFill>
                          <a:schemeClr val="bg1">
                            <a:lumMod val="6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5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10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300BEE4-2F27-4B9F-8C24-29BAE61DA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4" y="4816450"/>
            <a:ext cx="3362125" cy="132011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EC8BF6-2325-4CF1-9714-1187C8006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7" y="2207491"/>
            <a:ext cx="3390140" cy="1386088"/>
          </a:xfrm>
          <a:prstGeom prst="rect">
            <a:avLst/>
          </a:prstGeom>
        </p:spPr>
      </p:pic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92BA5EA-C370-48AE-8097-8622CB8E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2F1B56-A80C-40E7-994F-AB0F6BF83BE7}"/>
              </a:ext>
            </a:extLst>
          </p:cNvPr>
          <p:cNvSpPr txBox="1"/>
          <p:nvPr/>
        </p:nvSpPr>
        <p:spPr>
          <a:xfrm>
            <a:off x="5034987" y="2669702"/>
            <a:ext cx="305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Attacker aware of </a:t>
            </a:r>
            <a:r>
              <a:rPr lang="de-CH" sz="1200">
                <a:latin typeface="Segoe UI Semibold" panose="020B0702040204020203" pitchFamily="34" charset="0"/>
                <a:cs typeface="Segoe UI Semibold" panose="020B0702040204020203" pitchFamily="34" charset="0"/>
              </a:rPr>
              <a:t>model architecture</a:t>
            </a:r>
            <a:endParaRPr lang="de-CH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de-CH" sz="1200" u="sng">
                <a:latin typeface="Segoe UI Semibold" panose="020B0702040204020203" pitchFamily="34" charset="0"/>
                <a:cs typeface="Segoe UI Semibold" panose="020B0702040204020203" pitchFamily="34" charset="0"/>
              </a:rPr>
              <a:t>parameters</a:t>
            </a:r>
            <a:endParaRPr lang="de-DE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A9ADA27-357E-4414-BC17-E9EC9C9EA8DE}"/>
              </a:ext>
            </a:extLst>
          </p:cNvPr>
          <p:cNvSpPr txBox="1"/>
          <p:nvPr/>
        </p:nvSpPr>
        <p:spPr>
          <a:xfrm>
            <a:off x="2042932" y="1693989"/>
            <a:ext cx="158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White-box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191D6D2-089A-4740-B01F-12FE0B0FE188}"/>
              </a:ext>
            </a:extLst>
          </p:cNvPr>
          <p:cNvSpPr txBox="1"/>
          <p:nvPr/>
        </p:nvSpPr>
        <p:spPr>
          <a:xfrm>
            <a:off x="2063341" y="4288887"/>
            <a:ext cx="154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Black-box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66BDBC4-FD58-4B16-9169-036F018D6382}"/>
              </a:ext>
            </a:extLst>
          </p:cNvPr>
          <p:cNvSpPr txBox="1"/>
          <p:nvPr/>
        </p:nvSpPr>
        <p:spPr>
          <a:xfrm>
            <a:off x="5034987" y="5153341"/>
            <a:ext cx="305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Attacker only aware of </a:t>
            </a:r>
            <a:r>
              <a:rPr lang="de-CH" sz="1200">
                <a:latin typeface="Segoe UI Semibold" panose="020B0702040204020203" pitchFamily="34" charset="0"/>
                <a:cs typeface="Segoe UI Semibold" panose="020B0702040204020203" pitchFamily="34" charset="0"/>
              </a:rPr>
              <a:t>model architecture </a:t>
            </a:r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and/or </a:t>
            </a:r>
            <a:r>
              <a:rPr lang="de-CH" sz="1200">
                <a:latin typeface="Segoe UI Semibold" panose="020B0702040204020203" pitchFamily="34" charset="0"/>
                <a:cs typeface="Segoe UI Semibold" panose="020B0702040204020203" pitchFamily="34" charset="0"/>
              </a:rPr>
              <a:t>outputs </a:t>
            </a:r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produced from</a:t>
            </a:r>
          </a:p>
          <a:p>
            <a:pPr algn="ctr"/>
            <a:r>
              <a:rPr lang="de-CH" sz="1200">
                <a:latin typeface="Segoe UI Semibold" panose="020B0702040204020203" pitchFamily="34" charset="0"/>
                <a:cs typeface="Segoe UI Semibold" panose="020B0702040204020203" pitchFamily="34" charset="0"/>
              </a:rPr>
              <a:t>certain inputs</a:t>
            </a:r>
            <a:endParaRPr lang="de-CH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92BA5EA-C370-48AE-8097-8622CB8E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931D868B-1917-46CF-B0AC-6CD4CEFC2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62785"/>
              </p:ext>
            </p:extLst>
          </p:nvPr>
        </p:nvGraphicFramePr>
        <p:xfrm>
          <a:off x="1446835" y="2917190"/>
          <a:ext cx="6250329" cy="1023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724067457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2990678688"/>
                    </a:ext>
                  </a:extLst>
                </a:gridCol>
                <a:gridCol w="2083443">
                  <a:extLst>
                    <a:ext uri="{9D8B030D-6E8A-4147-A177-3AD203B41FA5}">
                      <a16:colId xmlns:a16="http://schemas.microsoft.com/office/drawing/2014/main" val="533974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White-box attacks</a:t>
                      </a:r>
                      <a:endParaRPr lang="de-DE" sz="1800">
                        <a:solidFill>
                          <a:schemeClr val="bg1">
                            <a:lumMod val="6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vs.</a:t>
                      </a:r>
                      <a:endParaRPr lang="de-DE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Black-box attacks</a:t>
                      </a:r>
                      <a:endParaRPr lang="de-DE" sz="1600">
                        <a:solidFill>
                          <a:schemeClr val="bg1">
                            <a:lumMod val="6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14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Targeted attacks</a:t>
                      </a:r>
                      <a:endParaRPr lang="de-DE" sz="18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5000"/>
                        </a:lnSpc>
                      </a:pPr>
                      <a:r>
                        <a:rPr lang="de-CH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6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Untargeted attacks</a:t>
                      </a:r>
                      <a:endParaRPr lang="de-DE" sz="16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5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47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Adversarial</a:t>
            </a:r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CH" err="1">
                <a:latin typeface="Segoe UI Light" panose="020B0502040204020203" pitchFamily="34" charset="0"/>
                <a:cs typeface="Segoe UI Light" panose="020B0502040204020203" pitchFamily="34" charset="0"/>
              </a:rPr>
              <a:t>Attacks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405000-8ADD-47DE-8B98-BCF03D219AE6}"/>
              </a:ext>
            </a:extLst>
          </p:cNvPr>
          <p:cNvSpPr txBox="1"/>
          <p:nvPr/>
        </p:nvSpPr>
        <p:spPr>
          <a:xfrm>
            <a:off x="0" y="1719746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EBBDB3B-2414-4948-9008-BA4519952199}"/>
              </a:ext>
            </a:extLst>
          </p:cNvPr>
          <p:cNvSpPr txBox="1"/>
          <p:nvPr/>
        </p:nvSpPr>
        <p:spPr>
          <a:xfrm>
            <a:off x="0" y="4259775"/>
            <a:ext cx="9144000" cy="30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Untargeted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B553E9F-3A32-426C-8E2F-7D6A4323F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2227159"/>
            <a:ext cx="3065365" cy="1325563"/>
          </a:xfrm>
          <a:prstGeom prst="rect">
            <a:avLst/>
          </a:prstGeom>
        </p:spPr>
      </p:pic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92BA5EA-C370-48AE-8097-8622CB8E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43EF24F-222B-4B27-8F0F-9A2815E739A0}"/>
              </a:ext>
            </a:extLst>
          </p:cNvPr>
          <p:cNvSpPr txBox="1"/>
          <p:nvPr/>
        </p:nvSpPr>
        <p:spPr>
          <a:xfrm>
            <a:off x="7082752" y="2772344"/>
            <a:ext cx="1606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ground-truth label</a:t>
            </a:r>
            <a:endParaRPr lang="de-DE" sz="1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4CB8EC-C507-42FE-8568-60C49DBE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02" y="2428506"/>
            <a:ext cx="375569" cy="3714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DA5BD4-7113-4F50-B7B8-CCDCAD2AA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464" y="2566580"/>
            <a:ext cx="379696" cy="37144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817CB58-6A00-4360-8833-2A0CD8CCA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36" y="2570143"/>
            <a:ext cx="574314" cy="56800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164C52-1853-420B-B92E-26ED71C0B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02" y="2674060"/>
            <a:ext cx="379696" cy="37144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7D4968A-0249-44AF-8A8E-6D86A6C0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872" y="2813378"/>
            <a:ext cx="379696" cy="37144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A474B52-59C5-43F0-B96E-07328F0F3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8954" y="2952696"/>
            <a:ext cx="379696" cy="37144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5DA568E-0C08-4E8E-A8D4-EF1D11AF3B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360168" y="2718153"/>
            <a:ext cx="455805" cy="26588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D04D4D9-53F8-41F5-83FE-1532390FB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684869" y="2726837"/>
            <a:ext cx="455805" cy="265887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A0643795-E391-4A62-9DF6-93AA5F59C81C}"/>
              </a:ext>
            </a:extLst>
          </p:cNvPr>
          <p:cNvSpPr txBox="1"/>
          <p:nvPr/>
        </p:nvSpPr>
        <p:spPr>
          <a:xfrm>
            <a:off x="889541" y="3413598"/>
            <a:ext cx="7072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original</a:t>
            </a:r>
          </a:p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04DFF86-B4FF-457B-8907-9F8C2F3840AB}"/>
              </a:ext>
            </a:extLst>
          </p:cNvPr>
          <p:cNvSpPr txBox="1"/>
          <p:nvPr/>
        </p:nvSpPr>
        <p:spPr>
          <a:xfrm>
            <a:off x="2041221" y="3413598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</a:p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adversarial examples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31AFD08-4C83-43EB-8F69-446F42FFA2CB}"/>
              </a:ext>
            </a:extLst>
          </p:cNvPr>
          <p:cNvSpPr txBox="1"/>
          <p:nvPr/>
        </p:nvSpPr>
        <p:spPr>
          <a:xfrm>
            <a:off x="7087352" y="2422780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specific target label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405801D1-4A74-48C6-A8FB-51C95EC09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762" y="4977227"/>
            <a:ext cx="375569" cy="37144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7024225C-6A67-4EDA-A773-4B499F53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24" y="5115301"/>
            <a:ext cx="379696" cy="371442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B15D038D-B177-43B3-8431-56BCA5E09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96" y="5118864"/>
            <a:ext cx="574314" cy="56800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0389C677-3FA4-4B52-9C3E-2406723B0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262" y="5222781"/>
            <a:ext cx="379696" cy="371442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FF992E7-19B1-4C2B-883A-7E88A1735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132" y="5362099"/>
            <a:ext cx="379696" cy="371442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38CB330-2BE6-40D8-83AF-27A90DE23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214" y="5501417"/>
            <a:ext cx="379696" cy="37144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94251E47-CE9B-44CD-9E6C-8C4331247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353428" y="5266874"/>
            <a:ext cx="455805" cy="26588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5E83271D-C34A-4EB3-92AA-9463644A83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678129" y="5275558"/>
            <a:ext cx="455805" cy="265887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E62934FA-6F74-4AD2-A7BE-A19E8ABC5FA5}"/>
              </a:ext>
            </a:extLst>
          </p:cNvPr>
          <p:cNvSpPr txBox="1"/>
          <p:nvPr/>
        </p:nvSpPr>
        <p:spPr>
          <a:xfrm>
            <a:off x="882801" y="5962319"/>
            <a:ext cx="7072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original</a:t>
            </a:r>
          </a:p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FF3E445-384E-4297-B28C-DD188AD4275E}"/>
              </a:ext>
            </a:extLst>
          </p:cNvPr>
          <p:cNvSpPr txBox="1"/>
          <p:nvPr/>
        </p:nvSpPr>
        <p:spPr>
          <a:xfrm>
            <a:off x="2034481" y="5962319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</a:p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adversarial examples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22BBAE1-B671-4779-9281-713EB5196987}"/>
              </a:ext>
            </a:extLst>
          </p:cNvPr>
          <p:cNvSpPr txBox="1"/>
          <p:nvPr/>
        </p:nvSpPr>
        <p:spPr>
          <a:xfrm>
            <a:off x="7082752" y="5305567"/>
            <a:ext cx="1606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ground-truth label</a:t>
            </a:r>
            <a:endParaRPr lang="de-DE" sz="1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D62B89E-A13C-4F4C-8A73-633D61F9E21D}"/>
              </a:ext>
            </a:extLst>
          </p:cNvPr>
          <p:cNvSpPr txBox="1"/>
          <p:nvPr/>
        </p:nvSpPr>
        <p:spPr>
          <a:xfrm>
            <a:off x="7082752" y="4956003"/>
            <a:ext cx="1724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arbitrary non-GT label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C288B9E-4E3A-4C90-9DE6-FC9EDD1AA2D1}"/>
              </a:ext>
            </a:extLst>
          </p:cNvPr>
          <p:cNvSpPr txBox="1"/>
          <p:nvPr/>
        </p:nvSpPr>
        <p:spPr>
          <a:xfrm>
            <a:off x="7082752" y="5655131"/>
            <a:ext cx="1724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arbitrary non-GT label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049FB8A8-D697-4EDC-9800-036BA4B092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47" y="4787836"/>
            <a:ext cx="3065365" cy="1318659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32C8942-2234-49B2-8458-7F85D3FEF914}"/>
              </a:ext>
            </a:extLst>
          </p:cNvPr>
          <p:cNvSpPr txBox="1"/>
          <p:nvPr/>
        </p:nvSpPr>
        <p:spPr>
          <a:xfrm>
            <a:off x="4636763" y="3582111"/>
            <a:ext cx="1146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CD20DE1-C3E2-41C5-8AC5-311EDD979C7D}"/>
              </a:ext>
            </a:extLst>
          </p:cNvPr>
          <p:cNvSpPr txBox="1"/>
          <p:nvPr/>
        </p:nvSpPr>
        <p:spPr>
          <a:xfrm>
            <a:off x="4619863" y="6131596"/>
            <a:ext cx="1146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100"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  <a:endParaRPr lang="de-DE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7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58" grpId="0"/>
      <p:bldP spid="59" grpId="0"/>
      <p:bldP spid="60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White-Box Attack: PGD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405000-8ADD-47DE-8B98-BCF03D219AE6}"/>
              </a:ext>
            </a:extLst>
          </p:cNvPr>
          <p:cNvSpPr txBox="1"/>
          <p:nvPr/>
        </p:nvSpPr>
        <p:spPr>
          <a:xfrm>
            <a:off x="2335705" y="1485531"/>
            <a:ext cx="1437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EBBDB3B-2414-4948-9008-BA4519952199}"/>
              </a:ext>
            </a:extLst>
          </p:cNvPr>
          <p:cNvSpPr txBox="1"/>
          <p:nvPr/>
        </p:nvSpPr>
        <p:spPr>
          <a:xfrm>
            <a:off x="2281171" y="4168312"/>
            <a:ext cx="165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Untargeted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55C6B2-A289-45B1-B2F8-5832E199D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95" y="4710681"/>
            <a:ext cx="2360290" cy="10153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B553E9F-3A32-426C-8E2F-7D6A4323F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08" y="2017975"/>
            <a:ext cx="2353991" cy="101794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3A4DAF75-5591-41C1-8D40-FF66180B984B}"/>
              </a:ext>
            </a:extLst>
          </p:cNvPr>
          <p:cNvSpPr txBox="1"/>
          <p:nvPr/>
        </p:nvSpPr>
        <p:spPr>
          <a:xfrm>
            <a:off x="2852568" y="5949147"/>
            <a:ext cx="440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endParaRPr lang="de-DE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E1608D-2782-4245-BAFE-322D1F11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4F6C-9062-495B-9FCB-D2A7F00972B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FC8C7623-994A-4687-9EE3-0F61F8165479}"/>
              </a:ext>
            </a:extLst>
          </p:cNvPr>
          <p:cNvSpPr/>
          <p:nvPr/>
        </p:nvSpPr>
        <p:spPr>
          <a:xfrm flipH="1">
            <a:off x="5907361" y="375116"/>
            <a:ext cx="2708001" cy="365125"/>
          </a:xfrm>
          <a:prstGeom prst="wedgeRectCallout">
            <a:avLst>
              <a:gd name="adj1" fmla="val 38304"/>
              <a:gd name="adj2" fmla="val 83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0B2CCD0-565B-42AF-A5D8-91CCF9F14D6D}"/>
              </a:ext>
            </a:extLst>
          </p:cNvPr>
          <p:cNvSpPr txBox="1"/>
          <p:nvPr/>
        </p:nvSpPr>
        <p:spPr>
          <a:xfrm>
            <a:off x="5902599" y="405053"/>
            <a:ext cx="271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Projected gradient descent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FA95F830-42AC-4A7C-BC7F-50E52CFE5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1" y="3231074"/>
            <a:ext cx="4389120" cy="356549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6B8EE9BE-0832-46C3-A803-AC83ECFCE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1" y="5949108"/>
            <a:ext cx="4349394" cy="343374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157B7A20-F67A-4ADF-A8B7-54592FB638F2}"/>
              </a:ext>
            </a:extLst>
          </p:cNvPr>
          <p:cNvSpPr/>
          <p:nvPr/>
        </p:nvSpPr>
        <p:spPr>
          <a:xfrm>
            <a:off x="2791460" y="3314774"/>
            <a:ext cx="115253" cy="183744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3C5A512-6BCD-4831-953F-19C40A6D9CDB}"/>
              </a:ext>
            </a:extLst>
          </p:cNvPr>
          <p:cNvSpPr/>
          <p:nvPr/>
        </p:nvSpPr>
        <p:spPr>
          <a:xfrm>
            <a:off x="4610735" y="3314774"/>
            <a:ext cx="437515" cy="183744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A0C62DE-83AB-4BBD-A963-52DE077210E2}"/>
              </a:ext>
            </a:extLst>
          </p:cNvPr>
          <p:cNvSpPr/>
          <p:nvPr/>
        </p:nvSpPr>
        <p:spPr>
          <a:xfrm>
            <a:off x="2734310" y="6022945"/>
            <a:ext cx="115253" cy="183744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AAEF8779-C7B4-47A9-A958-2C55E9BB970E}"/>
              </a:ext>
            </a:extLst>
          </p:cNvPr>
          <p:cNvSpPr/>
          <p:nvPr/>
        </p:nvSpPr>
        <p:spPr>
          <a:xfrm>
            <a:off x="4510956" y="6022945"/>
            <a:ext cx="508720" cy="183744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AA8617-5C70-40A4-B8BD-C54AE88FA790}"/>
              </a:ext>
            </a:extLst>
          </p:cNvPr>
          <p:cNvSpPr txBox="1"/>
          <p:nvPr/>
        </p:nvSpPr>
        <p:spPr>
          <a:xfrm>
            <a:off x="6112324" y="3179332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Probabilisitic mass transferred</a:t>
            </a:r>
          </a:p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from all labels to y</a:t>
            </a:r>
            <a:r>
              <a:rPr lang="de-CH" sz="1200" baseline="-25000"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  <a:endParaRPr lang="de-DE" sz="1200" baseline="-25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EDE6BAB-0D76-4C02-BD09-38890FE90AA8}"/>
              </a:ext>
            </a:extLst>
          </p:cNvPr>
          <p:cNvSpPr txBox="1"/>
          <p:nvPr/>
        </p:nvSpPr>
        <p:spPr>
          <a:xfrm>
            <a:off x="5970729" y="5889812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Probabilisitic mass transferred</a:t>
            </a:r>
          </a:p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from y</a:t>
            </a:r>
            <a:r>
              <a:rPr lang="de-CH" sz="1200" baseline="-25000">
                <a:latin typeface="Segoe UI" panose="020B0502040204020203" pitchFamily="34" charset="0"/>
                <a:cs typeface="Segoe UI" panose="020B0502040204020203" pitchFamily="34" charset="0"/>
              </a:rPr>
              <a:t>Original</a:t>
            </a:r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 to other labels</a:t>
            </a:r>
            <a:endParaRPr lang="de-DE" sz="1200" baseline="-25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D14FB128-608A-4300-A9B0-5E78E454D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2411" y="4357588"/>
            <a:ext cx="1121047" cy="1627251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7ECF751A-1A44-45F2-80A7-E1F67D33E9DD}"/>
              </a:ext>
            </a:extLst>
          </p:cNvPr>
          <p:cNvSpPr txBox="1"/>
          <p:nvPr/>
        </p:nvSpPr>
        <p:spPr>
          <a:xfrm>
            <a:off x="4333547" y="2390524"/>
            <a:ext cx="971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</a:t>
            </a:r>
            <a:r>
              <a:rPr lang="de-CH" sz="10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y</a:t>
            </a:r>
            <a:r>
              <a:rPr lang="de-CH" sz="10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</a:t>
            </a:r>
            <a:endParaRPr lang="de-DE" sz="1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1E65434-FC08-4A9E-8CE1-77D2348BAC56}"/>
              </a:ext>
            </a:extLst>
          </p:cNvPr>
          <p:cNvSpPr txBox="1"/>
          <p:nvPr/>
        </p:nvSpPr>
        <p:spPr>
          <a:xfrm>
            <a:off x="4368627" y="2132400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de-CH" sz="1000" baseline="-2500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 = y</a:t>
            </a:r>
            <a:r>
              <a:rPr lang="de-CH" sz="1000" baseline="-25000"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05E89F6C-F9AB-4E6C-A1EF-08CBBD57E05D}"/>
              </a:ext>
            </a:extLst>
          </p:cNvPr>
          <p:cNvSpPr txBox="1"/>
          <p:nvPr/>
        </p:nvSpPr>
        <p:spPr>
          <a:xfrm>
            <a:off x="4304605" y="5080673"/>
            <a:ext cx="1000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y</a:t>
            </a:r>
            <a:r>
              <a:rPr lang="de-CH" sz="10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de-CH" sz="1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y</a:t>
            </a:r>
            <a:r>
              <a:rPr lang="de-CH" sz="1000" baseline="-250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</a:t>
            </a:r>
            <a:endParaRPr lang="de-DE" sz="10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1F780A2-CDE8-49A6-985C-FBCFB8582D31}"/>
              </a:ext>
            </a:extLst>
          </p:cNvPr>
          <p:cNvSpPr txBox="1"/>
          <p:nvPr/>
        </p:nvSpPr>
        <p:spPr>
          <a:xfrm>
            <a:off x="4371548" y="4826832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de-CH" sz="1000" baseline="-2500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0EE8A3C-677A-4F78-9AD6-442939CFFE24}"/>
              </a:ext>
            </a:extLst>
          </p:cNvPr>
          <p:cNvSpPr txBox="1"/>
          <p:nvPr/>
        </p:nvSpPr>
        <p:spPr>
          <a:xfrm>
            <a:off x="4371548" y="5352530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de-CH" sz="1000" baseline="-250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de-DE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FCF8A-46CF-41EB-BA68-7F96C4C27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9564" y="1565092"/>
            <a:ext cx="1236224" cy="17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1" grpId="0"/>
      <p:bldP spid="46" grpId="0" animBg="1"/>
      <p:bldP spid="47" grpId="0" animBg="1"/>
      <p:bldP spid="48" grpId="0" animBg="1"/>
      <p:bldP spid="49" grpId="0" animBg="1"/>
      <p:bldP spid="22" grpId="0"/>
      <p:bldP spid="24" grpId="0"/>
      <p:bldP spid="51" grpId="0"/>
      <p:bldP spid="52" grpId="0"/>
      <p:bldP spid="53" grpId="0"/>
      <p:bldP spid="54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6AE18-7FD8-405D-A49A-9887D036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2" y="356737"/>
            <a:ext cx="8654467" cy="1325563"/>
          </a:xfrm>
        </p:spPr>
        <p:txBody>
          <a:bodyPr/>
          <a:lstStyle/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White-Box Attack: PGD</a:t>
            </a:r>
            <a:endParaRPr lang="de-DE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405000-8ADD-47DE-8B98-BCF03D219AE6}"/>
              </a:ext>
            </a:extLst>
          </p:cNvPr>
          <p:cNvSpPr txBox="1"/>
          <p:nvPr/>
        </p:nvSpPr>
        <p:spPr>
          <a:xfrm>
            <a:off x="3910505" y="1606107"/>
            <a:ext cx="1437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EBBDB3B-2414-4948-9008-BA4519952199}"/>
              </a:ext>
            </a:extLst>
          </p:cNvPr>
          <p:cNvSpPr txBox="1"/>
          <p:nvPr/>
        </p:nvSpPr>
        <p:spPr>
          <a:xfrm>
            <a:off x="3855971" y="4288888"/>
            <a:ext cx="1650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Untargeted</a:t>
            </a:r>
            <a:r>
              <a:rPr lang="de-CH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de-CH" sz="14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attack</a:t>
            </a:r>
            <a:endParaRPr lang="de-DE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55C6B2-A289-45B1-B2F8-5832E199D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5" y="4831257"/>
            <a:ext cx="2360290" cy="10153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B553E9F-3A32-426C-8E2F-7D6A4323F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08" y="2138551"/>
            <a:ext cx="2353991" cy="101794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3A4DAF75-5591-41C1-8D40-FF66180B984B}"/>
              </a:ext>
            </a:extLst>
          </p:cNvPr>
          <p:cNvSpPr txBox="1"/>
          <p:nvPr/>
        </p:nvSpPr>
        <p:spPr>
          <a:xfrm>
            <a:off x="4427368" y="6069723"/>
            <a:ext cx="440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endParaRPr lang="de-DE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8F2D829-E421-4D9A-92B6-8C15FBFC2132}"/>
              </a:ext>
            </a:extLst>
          </p:cNvPr>
          <p:cNvCxnSpPr>
            <a:cxnSpLocks/>
          </p:cNvCxnSpPr>
          <p:nvPr/>
        </p:nvCxnSpPr>
        <p:spPr>
          <a:xfrm>
            <a:off x="4381500" y="3746154"/>
            <a:ext cx="22288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18185CC-1389-4C6D-B47A-A8978170C317}"/>
              </a:ext>
            </a:extLst>
          </p:cNvPr>
          <p:cNvCxnSpPr>
            <a:cxnSpLocks/>
          </p:cNvCxnSpPr>
          <p:nvPr/>
        </p:nvCxnSpPr>
        <p:spPr>
          <a:xfrm>
            <a:off x="4337050" y="6450464"/>
            <a:ext cx="2273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E1608D-2782-4245-BAFE-322D1F11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8504F6C-9062-495B-9FCB-D2A7F00972B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Sprechblase: rechteckig 18">
            <a:extLst>
              <a:ext uri="{FF2B5EF4-FFF2-40B4-BE49-F238E27FC236}">
                <a16:creationId xmlns:a16="http://schemas.microsoft.com/office/drawing/2014/main" id="{FC8C7623-994A-4687-9EE3-0F61F8165479}"/>
              </a:ext>
            </a:extLst>
          </p:cNvPr>
          <p:cNvSpPr/>
          <p:nvPr/>
        </p:nvSpPr>
        <p:spPr>
          <a:xfrm flipH="1">
            <a:off x="5907361" y="375116"/>
            <a:ext cx="2708001" cy="365125"/>
          </a:xfrm>
          <a:prstGeom prst="wedgeRectCallout">
            <a:avLst>
              <a:gd name="adj1" fmla="val 38304"/>
              <a:gd name="adj2" fmla="val 83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0B2CCD0-565B-42AF-A5D8-91CCF9F14D6D}"/>
              </a:ext>
            </a:extLst>
          </p:cNvPr>
          <p:cNvSpPr txBox="1"/>
          <p:nvPr/>
        </p:nvSpPr>
        <p:spPr>
          <a:xfrm>
            <a:off x="5902599" y="405053"/>
            <a:ext cx="271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>
                <a:latin typeface="Segoe UI" panose="020B0502040204020203" pitchFamily="34" charset="0"/>
                <a:cs typeface="Segoe UI" panose="020B0502040204020203" pitchFamily="34" charset="0"/>
              </a:rPr>
              <a:t>Projected gradient descent</a:t>
            </a:r>
            <a:endParaRPr lang="de-DE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62445D2-EB05-41C1-B490-998587660794}"/>
              </a:ext>
            </a:extLst>
          </p:cNvPr>
          <p:cNvSpPr txBox="1"/>
          <p:nvPr/>
        </p:nvSpPr>
        <p:spPr>
          <a:xfrm>
            <a:off x="5920218" y="4765363"/>
            <a:ext cx="248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>
                <a:latin typeface="Segoe UI" panose="020B0502040204020203" pitchFamily="34" charset="0"/>
                <a:cs typeface="Segoe UI" panose="020B0502040204020203" pitchFamily="34" charset="0"/>
              </a:rPr>
              <a:t>Possible to combine both</a:t>
            </a:r>
            <a:endParaRPr lang="de-DE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94C8A2E-6F84-4A87-B086-9E34D15B7D81}"/>
              </a:ext>
            </a:extLst>
          </p:cNvPr>
          <p:cNvCxnSpPr/>
          <p:nvPr/>
        </p:nvCxnSpPr>
        <p:spPr>
          <a:xfrm flipH="1" flipV="1">
            <a:off x="6457950" y="3957644"/>
            <a:ext cx="704850" cy="7104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1999F15-FCAA-4E5A-A006-215BB0E5CA38}"/>
              </a:ext>
            </a:extLst>
          </p:cNvPr>
          <p:cNvCxnSpPr>
            <a:cxnSpLocks/>
          </p:cNvCxnSpPr>
          <p:nvPr/>
        </p:nvCxnSpPr>
        <p:spPr>
          <a:xfrm flipH="1">
            <a:off x="6457950" y="5143153"/>
            <a:ext cx="704850" cy="7480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F11A5B38-958C-4A74-9D7B-0F693561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31" y="3351650"/>
            <a:ext cx="4389120" cy="3565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8DE8703-6002-4F5B-8878-8E0A68487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31" y="6069684"/>
            <a:ext cx="4349394" cy="3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5238</Words>
  <Application>Microsoft Office PowerPoint</Application>
  <PresentationFormat>Bildschirmpräsentation (4:3)</PresentationFormat>
  <Paragraphs>671</Paragraphs>
  <Slides>39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</vt:lpstr>
      <vt:lpstr>Beyond Pixel Norm-Balls: Parametric Adversaries Using an Analytically Differentiable Renderer</vt:lpstr>
      <vt:lpstr>Adversarial Examples</vt:lpstr>
      <vt:lpstr>Classes of Adversarial Attacks</vt:lpstr>
      <vt:lpstr>Classes of Adversarial Attacks</vt:lpstr>
      <vt:lpstr>Classes of Adversarial Attacks</vt:lpstr>
      <vt:lpstr>Classes of Adversarial Attacks</vt:lpstr>
      <vt:lpstr>Classes of Adversarial Attacks</vt:lpstr>
      <vt:lpstr>White-Box Attack: PGD</vt:lpstr>
      <vt:lpstr>White-Box Attack: PGD</vt:lpstr>
      <vt:lpstr>Projection</vt:lpstr>
      <vt:lpstr>Projection</vt:lpstr>
      <vt:lpstr>Normballs</vt:lpstr>
      <vt:lpstr>Normballs</vt:lpstr>
      <vt:lpstr>Defenses Against Adversarial Attacks</vt:lpstr>
      <vt:lpstr>Meaningless Perturbation </vt:lpstr>
      <vt:lpstr>Meaningless Perturbation </vt:lpstr>
      <vt:lpstr>More Meaningful Perturbations</vt:lpstr>
      <vt:lpstr>More Meaningful Perturbations</vt:lpstr>
      <vt:lpstr>Towards a Differentiable I(U, V)</vt:lpstr>
      <vt:lpstr>Towards a Differentiable I(U, V)</vt:lpstr>
      <vt:lpstr>PowerPoint-Präsentation</vt:lpstr>
      <vt:lpstr>Towards a Differentiable I(U, V)</vt:lpstr>
      <vt:lpstr>Towards a Differentiable I(U, V)</vt:lpstr>
      <vt:lpstr>PowerPoint-Präsentation</vt:lpstr>
      <vt:lpstr>Resulting Adversarial Examples</vt:lpstr>
      <vt:lpstr>Resulting Adversarial Examples</vt:lpstr>
      <vt:lpstr>Resulting Adversarial Examples</vt:lpstr>
      <vt:lpstr>Resulting Adversarial Examples</vt:lpstr>
      <vt:lpstr>Resulting Adversarial Examples</vt:lpstr>
      <vt:lpstr>Resulting Adversarial Examples</vt:lpstr>
      <vt:lpstr>Transfer of Adversarial Examples</vt:lpstr>
      <vt:lpstr>"Real-Life" Adversarial Robustness</vt:lpstr>
      <vt:lpstr>"Real-Life" Adversarial Robustness</vt:lpstr>
      <vt:lpstr>Evaluation of Paper</vt:lpstr>
      <vt:lpstr>Q&amp;A</vt:lpstr>
      <vt:lpstr>Backup slides</vt:lpstr>
      <vt:lpstr>Normballs</vt:lpstr>
      <vt:lpstr>Spherical Harmonics</vt:lpstr>
      <vt:lpstr>Adversarial Examples (Humans)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Funktionale Programmierung und Verifikation</dc:title>
  <dc:creator>Alexey Gavryushin</dc:creator>
  <cp:lastModifiedBy>ag</cp:lastModifiedBy>
  <cp:revision>1170</cp:revision>
  <dcterms:created xsi:type="dcterms:W3CDTF">2021-01-11T21:28:46Z</dcterms:created>
  <dcterms:modified xsi:type="dcterms:W3CDTF">2022-05-18T14:20:12Z</dcterms:modified>
</cp:coreProperties>
</file>